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71" roundtripDataSignature="AMtx7miNhIXAk7RVLo6BUyhwEp0FO5AH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CCB0C3-552C-47CD-ACD8-42804B13FDB3}">
  <a:tblStyle styleId="{E4CCB0C3-552C-47CD-ACD8-42804B13FD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DAC9D61-B724-4938-A0DB-6D5FF0CB247A}" styleName="Table_1">
    <a:wholeTbl>
      <a:tcTxStyle b="off" i="off">
        <a:font>
          <a:latin typeface="Amazon Ember Light"/>
          <a:ea typeface="Amazon Ember Light"/>
          <a:cs typeface="Amazon Ember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8"/>
          </a:solidFill>
        </a:fill>
      </a:tcStyle>
    </a:wholeTbl>
    <a:band1H>
      <a:tcTxStyle/>
      <a:tcStyle>
        <a:fill>
          <a:solidFill>
            <a:srgbClr val="CBCCCD"/>
          </a:solidFill>
        </a:fill>
      </a:tcStyle>
    </a:band1H>
    <a:band2H>
      <a:tcTxStyle/>
    </a:band2H>
    <a:band1V>
      <a:tcTxStyle/>
      <a:tcStyle>
        <a:fill>
          <a:solidFill>
            <a:srgbClr val="CBCCCD"/>
          </a:solidFill>
        </a:fill>
      </a:tcStyle>
    </a:band1V>
    <a:band2V>
      <a:tcTxStyle/>
    </a:band2V>
    <a:lastCol>
      <a:tcTxStyle b="on" i="off">
        <a:font>
          <a:latin typeface="Amazon Ember Light"/>
          <a:ea typeface="Amazon Ember Light"/>
          <a:cs typeface="Amazon Ember Light"/>
        </a:font>
        <a:schemeClr val="lt1"/>
      </a:tcTxStyle>
      <a:tcStyle>
        <a:fill>
          <a:solidFill>
            <a:schemeClr val="accent1"/>
          </a:solidFill>
        </a:fill>
      </a:tcStyle>
    </a:lastCol>
    <a:firstCol>
      <a:tcTxStyle b="on" i="off">
        <a:font>
          <a:latin typeface="Amazon Ember Light"/>
          <a:ea typeface="Amazon Ember Light"/>
          <a:cs typeface="Amazon Ember Light"/>
        </a:font>
        <a:schemeClr val="lt1"/>
      </a:tcTxStyle>
      <a:tcStyle>
        <a:fill>
          <a:solidFill>
            <a:schemeClr val="accent1"/>
          </a:solidFill>
        </a:fill>
      </a:tcStyle>
    </a:firstCol>
    <a:lastRow>
      <a:tcTxStyle b="on" i="off">
        <a:font>
          <a:latin typeface="Amazon Ember Light"/>
          <a:ea typeface="Amazon Ember Light"/>
          <a:cs typeface="Amazon Ember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mazon Ember Light"/>
          <a:ea typeface="Amazon Ember Light"/>
          <a:cs typeface="Amazon Ember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8_RDS+v2.0.mp4"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dynamodb/latest/developerguide/HowItWorks.CoreComponents.html#HowItWorks.CoreComponents.TablesItemsAttributes" TargetMode="External"/><Relationship Id="rId3" Type="http://schemas.openxmlformats.org/officeDocument/2006/relationships/hyperlink" Target="https://docs.aws.amazon.com/amazondynamodb/latest/developerguide/HowItWorks.CoreComponents.html#HowItWorks.CoreComponents.TablesItemsAttributes" TargetMode="External"/><Relationship Id="rId4" Type="http://schemas.openxmlformats.org/officeDocument/2006/relationships/hyperlink" Target="https://docs.aws.amazon.com/amazondynamodb/latest/developerguide/HowItWorks.CoreComponents.html#HowItWorks.CoreComponents.TablesItemsAttribute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tc-largeobjects.s3-us-west-2.amazonaws.com/ILT-TF-100-ACFNDS-20-EN/Module_8_Dynamodb+v2.0.mp4"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redshift/"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rds/aurora/"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products/databases/" TargetMode="External"/><Relationship Id="rId3" Type="http://schemas.openxmlformats.org/officeDocument/2006/relationships/hyperlink" Target="https://aws.amazon.com/rds/" TargetMode="External"/><Relationship Id="rId4" Type="http://schemas.openxmlformats.org/officeDocument/2006/relationships/hyperlink" Target="https://docs.aws.amazon.com/whitepapers/latest/aws-overview/database.html" TargetMode="External"/><Relationship Id="rId5" Type="http://schemas.openxmlformats.org/officeDocument/2006/relationships/hyperlink" Target="https://aws.amazon.com/getting-started/use-cases/database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Bienvenido al Módulo 8: Bases de datos</a:t>
            </a:r>
            <a:endParaRPr sz="1100">
              <a:latin typeface="Arial"/>
              <a:ea typeface="Arial"/>
              <a:cs typeface="Arial"/>
              <a:sym typeface="Arial"/>
            </a:endParaRPr>
          </a:p>
        </p:txBody>
      </p:sp>
      <p:sp>
        <p:nvSpPr>
          <p:cNvPr id="207" name="Google Shape;207;p1: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Con Amazon RDS, usted administra la optimización de su aplicación. AWS se encarga de instalar el sistema operativo y el software de base de datos, y también de aplicarles parches, así como de administrar las copias de seguridad automáticas y la alta disponibilidad.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AWS también escala los recursos, administra la energía y los servidores, y realiza tareas de mantenimiento.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Si encarga estas operaciones al servicio administrado de Amazon RDS, se reducen su carga de trabajo operativa y los costos asociados a su base de datos relacional. Ahora, revisaremos brevemente la información general sobre el servicio y algunos casos de uso posibles. </a:t>
            </a:r>
            <a:endParaRPr sz="1100">
              <a:solidFill>
                <a:schemeClr val="dk1"/>
              </a:solidFill>
              <a:latin typeface="Arial"/>
              <a:ea typeface="Arial"/>
              <a:cs typeface="Arial"/>
              <a:sym typeface="Arial"/>
            </a:endParaRPr>
          </a:p>
        </p:txBody>
      </p:sp>
      <p:sp>
        <p:nvSpPr>
          <p:cNvPr id="326" name="Google Shape;326;p10: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El bloque de creación básico de Amazon RDS es la instancia de base de datos. Una </a:t>
            </a:r>
            <a:r>
              <a:rPr b="1" i="0" lang="es-ES" sz="1100">
                <a:solidFill>
                  <a:schemeClr val="dk1"/>
                </a:solidFill>
                <a:latin typeface="Arial"/>
                <a:ea typeface="Arial"/>
                <a:cs typeface="Arial"/>
                <a:sym typeface="Arial"/>
              </a:rPr>
              <a:t>instancia de base de datos </a:t>
            </a:r>
            <a:r>
              <a:rPr lang="es-ES" sz="1100">
                <a:solidFill>
                  <a:schemeClr val="dk1"/>
                </a:solidFill>
                <a:latin typeface="Arial"/>
                <a:ea typeface="Arial"/>
                <a:cs typeface="Arial"/>
                <a:sym typeface="Arial"/>
              </a:rPr>
              <a:t>es un entorno de base de datos aislado que puede contener varias bases de datos creadas por el usuario. Se puede acceder a él utilizando las mismas herramientas y aplicaciones que utiliza con una instancia de base de datos independiente. Los recursos que se encuentran en una instancia de base de datos se definen en función de la clase de instancia de base de datos, y el tipo de almacenamiento se determina por el tipo de disco.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Las instancias y el almacenamiento de base de datos difieren en cuanto a las características de rendimiento y al precio, lo que le permite adaptar el costo y el rendimiento a las necesidades de su base de datos. Cuando elige crear una instancia de base de datos, primero tiene que especificar qué motor de base de datos ejecutar. Actualmente, Amazon RDS admite seis bases de datos: MySQL, Amazon Aurora, Microsoft SQL Server, PostgreSQL, MariaDB y Oracle. </a:t>
            </a:r>
            <a:endParaRPr sz="11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Puede ejecutar una instancia utilizando </a:t>
            </a:r>
            <a:r>
              <a:rPr b="1" lang="es-ES" sz="1100">
                <a:solidFill>
                  <a:schemeClr val="dk1"/>
                </a:solidFill>
                <a:latin typeface="Arial"/>
                <a:ea typeface="Arial"/>
                <a:cs typeface="Arial"/>
                <a:sym typeface="Arial"/>
              </a:rPr>
              <a:t>Amazon Virtual Private Cloud (Amazon VPC). </a:t>
            </a:r>
            <a:r>
              <a:rPr lang="es-ES" sz="1100">
                <a:solidFill>
                  <a:schemeClr val="dk1"/>
                </a:solidFill>
                <a:latin typeface="Arial"/>
                <a:ea typeface="Arial"/>
                <a:cs typeface="Arial"/>
                <a:sym typeface="Arial"/>
              </a:rPr>
              <a:t>Cuando utiliza una nube virtual privada (VPC), tiene control sobre su entorno de red virtual.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Puede seleccionar su propio intervalo de direcciones IP, crear subredes y configurar las listas de control de acceso (ACL) y el direccionamiento. La funcionalidad básica de Amazon RDS es la misma ya sea que se ejecute o no en una VPC. En general, la instancia de base de datos se encuentra aislada en una subred privada, y solo pueden acceder directamente a ella las instancias de aplicación determinadas. Las subredes de una VPC están asociadas a una única zona de disponibilidad, por lo que, cuando selecciona la subred, también elige la zona de disponibilidad (o la ubicación física) de su instancia de base de datos. </a:t>
            </a:r>
            <a:endParaRPr sz="11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Una de las características más importantes de Amazon RDS es la capacidad de configurar su instancia de base de datos para una alta disponibilidad con una implementación Multi-AZ. Una vez configurada la implementación Multi-AZ, Amazon RDS genera de manera automática una copia en espera de la instancia de base de datos en otra zona de disponibilidad dentro de la misma VPC. Después de propagar la copia de la base de datos, las transacciones se replican de forma sincrónica a la copia en espera. La ejecución de una instancia de base de datos en una implementación Multi-AZ puede mejorar la disponibilidad durante el mantenimiento programado del sistema y ayudar a proteger sus bases de datos contra los errores de las instancias de base de datos y la interrupción de la zona de disponibilidad. </a:t>
            </a:r>
            <a:endParaRPr sz="11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Por lo tanto, si la instancia de base de datos principal falla en una implementación Multi-AZ, Amazon RDS activa automáticamente la instancia de base de datos en espera como la nueva instancia principal. La replicación sincrónica minimiza la posibilidad de que haya pérdida de datos. Dado que sus aplicaciones hacen referencia a la base de datos por su nombre mediante el punto de enlace del sistema de nombres de dominio (DNS) de Amazon RDS, no tiene que cambiar nada en el código de las aplicaciones a fin de utilizar la copia en espera para la conmutación por error. </a:t>
            </a:r>
            <a:endParaRPr sz="11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Amazon RDS también admite la creación de réplicas de lectura para MySQL, MariaDB, PostgreSQL y Amazon Aurora. Las actualizaciones que se realizan a la instancia de base de datos de origen se copian de manera asíncrona en la instancia de réplica de lectura. Puede reducir la carga sobre la instancia de base de datos de origen por medio del direccionamiento de las consultas de lectura desde sus aplicaciones a la réplica de lectura. Si se utilizan réplicas de lectura, también puede realizar un escalado horizontal más allá de los límites de capacidad de una única instancia de base de datos para cargas de trabajo de base de datos con operaciones intensivas de lectura. Las réplicas de lectura también pueden convertirse en la instancia de base de datos principal, pero, debido a la replicación asíncrona, esto debe hacerse de forma manual.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Las réplicas de lectura pueden crearse en una región diferente a la utilizada por la base de datos principal. Esta característica puede ayudar a cumplir los requisitos de recuperación de desastres o a disminuir la latencia al dirigir las lecturas a una réplica de lectura que esté más cerca del usuario.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Amazon RDS es ideal para las aplicaciones web y móviles que necesitan una base de datos con alto rendimiento, enorme escalabilidad en el almacenamiento y alta disponibilidad. Como no existen restricciones de licencia en Amazon RDS, el servicio se ajusta a los patrones de uso variable de estas aplicaciones. Amazon RDS ofrece a las empresas de comercio electrónico grandes y pequeñas una solución de base de datos flexible, segura y de bajo costo para la venta minorista y el comercio en línea. Los juegos móviles y en línea requieren una plataforma de base de datos con alto rendimiento y disponibilidad. Amazon RDS administra la infraestructura de la base de datos, de manera que los desarrolladores de videojuegos no tengan que preocuparse por aprovisionar, escalar o monitorear los servidores de base de datos.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7:notes"/>
          <p:cNvSpPr txBox="1"/>
          <p:nvPr>
            <p:ph idx="1" type="body"/>
          </p:nvPr>
        </p:nvSpPr>
        <p:spPr>
          <a:xfrm>
            <a:off x="685800" y="4400549"/>
            <a:ext cx="5486400" cy="38600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Utilice Amazon RDS cuando su aplicación necesite lo siguiente: </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Transacciones o consultas complejas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Tasa de consulta o escritura media a alta: hasta 30 000 IOPS (15 000 lecturas + 15 000 escrituras)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No más de una única partición o nodo de trabajo</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Alta durabilidad</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No utilice Amazon RDS cuando su aplicación necesite lo siguiente:</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Tasas de lectura o escritura muy grandes (por ejemplo, 150 000 escrituras por segundo)</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Fragmentación causada por el gran tamaño de los datos o las altas demandas de rendimiento </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Solicitudes y consultas GET o PUT simples que una base de datos NoSQL pueda manejar</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O personalización del sistema de administración de bases de datos relacionales (RDBMS)</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En los casos en que no deba utilizar Amazon RDS, considere la posibilidad de utilizar una solución de base de datos NoSQL, como DynamoDB, o ejecutar su motor de base de datos relacional en instancias de Amazon EC2 en lugar de Amazon RDS, lo cual le proporcionará más opciones para personalizar la base de datos.</a:t>
            </a:r>
            <a:endParaRPr/>
          </a:p>
        </p:txBody>
      </p:sp>
      <p:sp>
        <p:nvSpPr>
          <p:cNvPr id="499" name="Google Shape;499;p17:notes"/>
          <p:cNvSpPr txBox="1"/>
          <p:nvPr/>
        </p:nvSpPr>
        <p:spPr>
          <a:xfrm>
            <a:off x="3884613" y="870426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Cuando comience a calcular el costo de Amazon RDS, debe tener en cuenta las horas de reloj del servicio, que son recursos que generan cargos cuando se ejecutan (por ejemplo, desde el momento en que lanza una instancia de base de datos hasta que la termina).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También hay que tener en cuenta las características de la base de datos. La capacidad física de la base de datos que elija tendrá un efecto sobre cuánto se le cobre. Las características de la base de datos varían según el motor, el tamaño y la clase de memoria de la base de datos. </a:t>
            </a:r>
            <a:endParaRPr/>
          </a:p>
        </p:txBody>
      </p:sp>
      <p:sp>
        <p:nvSpPr>
          <p:cNvPr id="511" name="Google Shape;511;p18: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Tenga en cuenta el tipo de compra de base de datos. Cuando utiliza instancias bajo demanda, paga la capacidad de cómputo por cada hora en que se ejecuta su instancia de base de datos, sin necesidad de compromisos mínimos. Con las instancias reservadas, puede realizar un pequeño pago inicial único por cada instancia de base de datos que desee reservar por un periodo de 1 o 3 años.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También debe tener en cuenta la cantidad de instancias de base de datos. Con Amazon RDS, puede aprovisionar varias instancias de base de datos para gestionar cargas máximas. </a:t>
            </a:r>
            <a:endParaRPr/>
          </a:p>
        </p:txBody>
      </p:sp>
      <p:sp>
        <p:nvSpPr>
          <p:cNvPr id="520" name="Google Shape;520;p19: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2:notes"/>
          <p:cNvSpPr txBox="1"/>
          <p:nvPr>
            <p:ph idx="1" type="body"/>
          </p:nvPr>
        </p:nvSpPr>
        <p:spPr>
          <a:xfrm>
            <a:off x="685800" y="4400550"/>
            <a:ext cx="5486400" cy="35547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El mundo de los negocios cambia y evoluciona constantemente. Si las empresas registran, actualizan y hacen seguimiento de sus datos de forma precisa, eficiente y regular, pueden aprovechar el inmenso potencial de la información obtenida de dichos datos. Los sistemas de administración de bases de datos son la conexión fundamental para la administración de estos datos. Al igual que otros servicios en la nube, las bases de datos en la nube ofrecen mejores ventajas respecto de los costos que las estrategias de bases de datos tradicionales. </a:t>
            </a:r>
            <a:endParaRPr/>
          </a:p>
          <a:p>
            <a:pPr indent="0" lvl="0" marL="0" rtl="0" algn="l">
              <a:spcBef>
                <a:spcPts val="0"/>
              </a:spcBef>
              <a:spcAft>
                <a:spcPts val="0"/>
              </a:spcAft>
              <a:buNone/>
            </a:pP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rPr lang="es-ES" sz="1100">
                <a:solidFill>
                  <a:schemeClr val="dk1"/>
                </a:solidFill>
                <a:latin typeface="Arial"/>
                <a:ea typeface="Arial"/>
                <a:cs typeface="Arial"/>
                <a:sym typeface="Arial"/>
              </a:rPr>
              <a:t>En este módulo, aprenderá acerca de los servicios Amazon Relational Database Service (o Amazon RDS), Amazon DynamoDB, Amazon Redshift y Amazon Aurora.</a:t>
            </a:r>
            <a:r>
              <a:rPr lang="es-ES" sz="1100">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En este módulo, se abordarán los siguientes temas: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Amazon Relational Database Service (Amazon RDS)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Amazon DynamoDB</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Amazon Redshift</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Amazon Aurora</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El módulo incluye dos demostraciones grabadas que le mostrarán cómo obtener acceso a Amazon RDS y Amazon DynamoDB, y cómo interactuar con estos servicios a través de la consola de administración de AWS. </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El módulo también incluye un laboratorio práctico en el cual configurará una solución de bases de datos de Amazon RDS.</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También se realizará una actividad que lo desafía a seleccionar el servicio de base de datos adecuado para un caso de negocio.</a:t>
            </a:r>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Por último, se le solicitará que complete una revisión de conocimientos donde se evaluará su comprensión de los conceptos clave que se tratan en este módulo.</a:t>
            </a:r>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
        <p:nvSpPr>
          <p:cNvPr id="215" name="Google Shape;215;p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Considere el almacenamiento aprovisionado. No hay cargos adicionales por el almacenamiento para copias de seguridad de hasta el 100 % de su almacenamiento de base de datos aprovisionado para una instancia de base de datos activa. Una vez que se termina la instancia de base de datos, el almacenamiento para copias de seguridad se factura por GB por mes.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También tenga en cuenta la cantidad de almacenamiento para copias de seguridad que se suma a la cantidad de almacenamiento aprovisionado, la cual se factura por GB por mes. </a:t>
            </a:r>
            <a:endParaRPr/>
          </a:p>
        </p:txBody>
      </p:sp>
      <p:sp>
        <p:nvSpPr>
          <p:cNvPr id="529" name="Google Shape;529;p20: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Además, considere la cantidad de solicitudes de entrada y de salida que se realizaron a la base de datos.</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Considere el tipo de implementación. Puede implementar su instancia de base de datos en una única zona de disponibilidad (lo que equivale a un centro de datos independiente) o en varias zonas de disponibilidad (lo que equivale a un centro de datos secundario para disponer de mayor disponibilidad y durabilidad). Los cargos por almacenamiento y operaciones de E/S varían según la cantidad de zonas de disponibilidad en las que se realiza la implementación.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Por último, tenga en cuenta la transferencia de datos. La transferencia entrante de datos es gratuita, y los costos por la transferencia saliente se aplican por niveles.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Según las necesidades de la aplicación, es posible optimizar los costos de las instancias de base de datos de Amazon RDS mediante la adquisición de instancias reservadas. Para comprar instancias reservadas, debe realizar un pequeño pago único por cada instancia que desee reservar. Como resultado, recibirá un descuento considerable en el cargo por uso por hora de dicha instancia.</a:t>
            </a:r>
            <a:endParaRPr/>
          </a:p>
        </p:txBody>
      </p:sp>
      <p:sp>
        <p:nvSpPr>
          <p:cNvPr id="538" name="Google Shape;538;p21: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Ahora, completará el Laboratorio 5: Creación de un servidor de base de datos e interacción con la base de datos a través de una aplicación.</a:t>
            </a:r>
            <a:endParaRPr/>
          </a:p>
        </p:txBody>
      </p:sp>
      <p:sp>
        <p:nvSpPr>
          <p:cNvPr id="547" name="Google Shape;547;p2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3:notes"/>
          <p:cNvSpPr txBox="1"/>
          <p:nvPr>
            <p:ph idx="1" type="body"/>
          </p:nvPr>
        </p:nvSpPr>
        <p:spPr>
          <a:xfrm>
            <a:off x="685800" y="4400549"/>
            <a:ext cx="5486400" cy="386004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Este laboratorio está diseñado para mostrarle cómo utilizar una instancia de base de datos administrada por AWS para cubrir la necesidad de una base de datos relacional. Con Amazon RDS, puede configurar, utilizar y escalar una base de datos relacional en la nube. Proporciona capacidad rentable y de tamaño modificable, al mismo tiempo que gestiona las tareas de administración de bases de datos que requieren mucho tiempo, lo que le permite centrarse en las aplicaciones y el negocio. Amazon RDS le ofrece seis motores de base de datos familiares entre los que elegir: Amazon Aurora, Oracle, Microsoft SQL Server, PostgreSQL, MySQL y MariaDB.</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Las implementaciones Multi-AZ de Amazon RDS proporcionan disponibilidad y durabilidad mejoradas para las instancias de base de datos, por lo que son la opción ideal para las cargas de trabajo de base de datos de producción. Cuando aprovisiona una instancia de base de datos Multi-AZ, Amazon RDS crea de manera automática una instancia de base de datos principal y replica de forma sincrónica los datos en una instancia en espera, en una zona de disponibilidad diferente.</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Después de completar este laboratorio, debería ser capaz de lo siguiente:</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Lanzar una instancia de base de datos de Amazon RDS con alta disponibilidad</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Configurar la instancia de base de datos para permitir conexiones desde su servidor web</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Abrir una aplicación web e interactuar con su base de datos</a:t>
            </a:r>
            <a:endParaRPr/>
          </a:p>
        </p:txBody>
      </p:sp>
      <p:sp>
        <p:nvSpPr>
          <p:cNvPr id="556" name="Google Shape;556;p23: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Los objetivos de este laboratorio son los siguientes: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Crear un grupo de seguridad de VPC.</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Crear un grupo de subredes de base de datos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Crear una instancia de base de datos de Amazon RDS e interactuar con la base de datos</a:t>
            </a:r>
            <a:endParaRPr/>
          </a:p>
        </p:txBody>
      </p:sp>
      <p:sp>
        <p:nvSpPr>
          <p:cNvPr id="590" name="Google Shape;590;p24: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En este laboratorio, hizo lo siguiente:</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Lanzó una instancia de base de datos de Amazon RDS con alta disponibilidad.</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Configuró la instancia de base de datos para permitir conexiones desde su servidor web.</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Abrió una aplicación web e interactuó con la base de datos.</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605" name="Google Shape;605;p25: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Ha llegado el momento de iniciar el laboratorio.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En este laboratorio, hizo lo siguiente:</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Creó un grupo de seguridad de VPC.</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Creó un grupo de subredes de base de datos.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Creó una instancia de base de datos de Amazon RDS. </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Interactuó con la base de datos.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Ahora, dedique un momento a ver la </a:t>
            </a:r>
            <a:r>
              <a:rPr lang="es-ES" sz="1100" u="sng">
                <a:solidFill>
                  <a:schemeClr val="hlink"/>
                </a:solidFill>
                <a:latin typeface="Arial"/>
                <a:ea typeface="Arial"/>
                <a:cs typeface="Arial"/>
                <a:sym typeface="Arial"/>
                <a:hlinkClick r:id="rId2"/>
              </a:rPr>
              <a:t>demostración de Amazon RDS</a:t>
            </a:r>
            <a:r>
              <a:rPr lang="es-ES" sz="1100">
                <a:latin typeface="Arial"/>
                <a:ea typeface="Arial"/>
                <a:cs typeface="Arial"/>
                <a:sym typeface="Arial"/>
              </a:rPr>
              <a:t>. La grabación dura poco más de 6 minutos y refuerza muchos de los conceptos que se han analizado en esta sección del módulo.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s-ES" sz="1100">
                <a:latin typeface="Arial"/>
                <a:ea typeface="Arial"/>
                <a:cs typeface="Arial"/>
                <a:sym typeface="Arial"/>
              </a:rPr>
              <a:t>En la demostración, se muestra cómo configurar los siguientes recursos mediante la consola de administración de AWS:</a:t>
            </a:r>
            <a:endParaRPr/>
          </a:p>
          <a:p>
            <a:pPr indent="0" lvl="0" marL="0" rtl="0" algn="l">
              <a:spcBef>
                <a:spcPts val="0"/>
              </a:spcBef>
              <a:spcAft>
                <a:spcPts val="0"/>
              </a:spcAft>
              <a:buNone/>
            </a:pPr>
            <a:r>
              <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Una instalación de Amazon RDS que ejecuta el motor de base de datos Amazon Aurora</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Un grupo de seguridad para proteger la base de datos </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s-ES" sz="1100">
                <a:latin typeface="Arial"/>
                <a:ea typeface="Arial"/>
                <a:cs typeface="Arial"/>
                <a:sym typeface="Arial"/>
              </a:rPr>
              <a:t>La demostración también muestra cómo confirmar que la base de datos funciona.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29:notes"/>
          <p:cNvSpPr txBox="1"/>
          <p:nvPr>
            <p:ph idx="1" type="body"/>
          </p:nvPr>
        </p:nvSpPr>
        <p:spPr>
          <a:xfrm>
            <a:off x="685800" y="4400550"/>
            <a:ext cx="5486400" cy="317812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Amazon RDS es un servicio web que facilita las tareas de configuración, operación y escalado de una base de datos relacional en la nube. Proporciona capacidad rentable y de tamaño modificable, al mismo tiempo que se ocupa de las tareas de administración de bases de datos que requieren mucho tiempo, lo que le permite centrarse en las aplicaciones y el negocio. Entre las características del servicio, se incluye que se trata de un servicio administrado y que se puede acceder a él a través de la consola, de la interfaz de línea de comandos de AWS (CLI de AWS) o de las llamadas a la interfaz de programación de aplicaciones (API). Amazon RDS es escalable en cuanto a la capacidad de cómputo y al almacenamiento. Además dispone de redundancia y copias de seguridad automatizadas. Entre los motores de base de datos compatibles se incluyen Amazon Aurora, PostgreSQL, MySQL, MariaDB, Oracle y Microsoft SQL Server.</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Amazon RDS admite aplicaciones de base de datos exigentes. Puede elegir entre dos opciones de almacenamiento respaldadas por unidades de estado sólido (SSD): una opción está optimizada para las aplicaciones de procesamiento transaccional en línea (OLTP) de alto rendimiento y la otra opción funciona bien para un uso general y rentable.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Con Amazon RDS, puede escalar los recursos de cómputo y de almacenamiento de su base de datos, sin tiempo de inactividad. Amazon RDS se ejecuta en la misma infraestructura de gran fiabilidad que utilizan otros servicios de AWS. También le permite ejecutar sus instancias de base de datos y Amazon VPC, que está diseñado para ofrecerle control y seguridad. </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En este módulo, aprenderá sobre los conceptos clave relacionados con las soluciones de bases de datos, entre los que se incluyen los siguientes: </a:t>
            </a:r>
            <a:endParaRPr/>
          </a:p>
          <a:p>
            <a:pPr indent="-171450" lvl="0" marL="171450" rtl="0" algn="l">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Comprensión de los diferentes servicios de bases de datos en la nube</a:t>
            </a:r>
            <a:endParaRPr/>
          </a:p>
          <a:p>
            <a:pPr indent="-171450" lvl="0" marL="171450" rtl="0" algn="l">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Conocimiento de las diferencias entre las soluciones de bases de datos administradas y no administradas</a:t>
            </a:r>
            <a:endParaRPr/>
          </a:p>
          <a:p>
            <a:pPr indent="-171450" lvl="0" marL="171450" rtl="0" algn="l">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Comprensión de las diferencias entre las bases de datos de lenguaje de consulta estructurado (SQL) y las bases de datos NoSQL</a:t>
            </a:r>
            <a:endParaRPr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Contraste de la disponibilidad en las soluciones de base de datos alternativas</a:t>
            </a:r>
            <a:endParaRPr/>
          </a:p>
          <a:p>
            <a:pPr indent="-101600" lvl="0" marL="17145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El objetivo de este módulo es ayudarlo a comprender los recursos de base de datos que se encuentran disponibles para potenciar su solución. También se revisarán las diferentes características de servicio que están disponibles para que pueda comenzar a entender el modo en que las distintas elecciones afectan ciertos aspectos, como la disponibilidad de soluciones.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s-ES" sz="1100">
                <a:latin typeface="Arial"/>
                <a:ea typeface="Arial"/>
                <a:cs typeface="Arial"/>
                <a:sym typeface="Arial"/>
              </a:rPr>
              <a:t>Después de completar este módulo, debería ser capaz de lo siguiente:</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Describir Amazon Relational Database Service (Amazon RDS)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Identificar la funcionalidad en Amazon RDS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Describir Amazon DynamoDB</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Identificar la funcionalidad en Amazon DynamoDB</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Describir Amazon Redshift</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Describir Amazon Aurora</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Realizar tareas en una base de datos de RDS, como lanzamientos, configuraciones e interacciones</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Bienvenido a la Sección 2: Amazon DynamoDB. </a:t>
            </a:r>
            <a:endParaRPr b="0" i="0"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684" name="Google Shape;684;p30: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1:notes"/>
          <p:cNvSpPr txBox="1"/>
          <p:nvPr>
            <p:ph idx="1" type="body"/>
          </p:nvPr>
        </p:nvSpPr>
        <p:spPr>
          <a:xfrm>
            <a:off x="685800" y="4400549"/>
            <a:ext cx="5486400" cy="38755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s-ES" sz="1100">
                <a:solidFill>
                  <a:schemeClr val="dk1"/>
                </a:solidFill>
                <a:latin typeface="Arial"/>
                <a:ea typeface="Arial"/>
                <a:cs typeface="Arial"/>
                <a:sym typeface="Arial"/>
              </a:rPr>
              <a:t>Con DynamoDB, en este módulo realizamos la transición de las bases de datos relacionales a las no relacionales. A continuación, se muestra una revisión de las diferencias entre estos dos tipos de bases de datos:</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b="0" i="0" lang="es-ES" sz="1100">
                <a:solidFill>
                  <a:schemeClr val="dk1"/>
                </a:solidFill>
                <a:latin typeface="Arial"/>
                <a:ea typeface="Arial"/>
                <a:cs typeface="Arial"/>
                <a:sym typeface="Arial"/>
              </a:rPr>
              <a:t>Las </a:t>
            </a:r>
            <a:r>
              <a:rPr b="1" i="0" lang="es-ES" sz="1100">
                <a:solidFill>
                  <a:schemeClr val="dk1"/>
                </a:solidFill>
                <a:latin typeface="Arial"/>
                <a:ea typeface="Arial"/>
                <a:cs typeface="Arial"/>
                <a:sym typeface="Arial"/>
              </a:rPr>
              <a:t>bases de datos relacionales</a:t>
            </a:r>
            <a:r>
              <a:rPr b="0" i="0" lang="es-ES" sz="1100">
                <a:solidFill>
                  <a:schemeClr val="dk1"/>
                </a:solidFill>
                <a:latin typeface="Arial"/>
                <a:ea typeface="Arial"/>
                <a:cs typeface="Arial"/>
                <a:sym typeface="Arial"/>
              </a:rPr>
              <a:t> (RDB) funcionan con datos estructurados que se organizan en tablas, registros y columnas. En las RDB, se establece una relación bien definida entre las tablas de la base de datos. Las RDB utilizan el lenguaje de consulta estructurado (SQL), la cual es una aplicación de usuario estándar que proporciona una interfaz de programación para la interacción con la base de datos. Las bases de datos relacionales pueden enfrentar dificultades para escalar horizontalmente o para trabajar con datos semiestructurados, y también pueden requerir muchas combinaciones para los datos normalizados.</a:t>
            </a:r>
            <a:endParaRPr/>
          </a:p>
          <a:p>
            <a:pPr indent="-101600" lvl="0" marL="171450" rtl="0" algn="l">
              <a:spcBef>
                <a:spcPts val="0"/>
              </a:spcBef>
              <a:spcAft>
                <a:spcPts val="0"/>
              </a:spcAft>
              <a:buClr>
                <a:schemeClr val="dk1"/>
              </a:buClr>
              <a:buSzPts val="1100"/>
              <a:buFont typeface="Arial"/>
              <a:buNone/>
            </a:pPr>
            <a:r>
              <a:t/>
            </a:r>
            <a:endParaRPr b="0" i="0" sz="1100">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b="0" i="0" lang="es-ES" sz="1100">
                <a:solidFill>
                  <a:schemeClr val="dk1"/>
                </a:solidFill>
                <a:latin typeface="Arial"/>
                <a:ea typeface="Arial"/>
                <a:cs typeface="Arial"/>
                <a:sym typeface="Arial"/>
              </a:rPr>
              <a:t>Las </a:t>
            </a:r>
            <a:r>
              <a:rPr b="1" i="0" lang="es-ES" sz="1100">
                <a:solidFill>
                  <a:schemeClr val="dk1"/>
                </a:solidFill>
                <a:latin typeface="Arial"/>
                <a:ea typeface="Arial"/>
                <a:cs typeface="Arial"/>
                <a:sym typeface="Arial"/>
              </a:rPr>
              <a:t>bases de datos no relacionales</a:t>
            </a:r>
            <a:r>
              <a:rPr b="0" i="0" lang="es-ES" sz="1100">
                <a:solidFill>
                  <a:schemeClr val="dk1"/>
                </a:solidFill>
                <a:latin typeface="Arial"/>
                <a:ea typeface="Arial"/>
                <a:cs typeface="Arial"/>
                <a:sym typeface="Arial"/>
              </a:rPr>
              <a:t> son aquellas que no siguen el modelo relacional proporcionado por los sistemas de administración de bases de datos relacionales (RDBMS) tradicionales. Las bases de datos no relacionales han ganado popularidad porque se diseñaron para superar las limitaciones de las bases de datos relacionales en la gestión de las demandas de datos estructurados variables. Las bases de datos no relacionales pueden escalar de forma horizontal y funcionar con datos no estructurados y semiestructurados.</a:t>
            </a:r>
            <a:endParaRPr/>
          </a:p>
          <a:p>
            <a:pPr indent="0" lvl="0" marL="0" rtl="0" algn="l">
              <a:spcBef>
                <a:spcPts val="0"/>
              </a:spcBef>
              <a:spcAft>
                <a:spcPts val="0"/>
              </a:spcAft>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ES" sz="1100">
                <a:solidFill>
                  <a:schemeClr val="dk1"/>
                </a:solidFill>
                <a:latin typeface="Arial"/>
                <a:ea typeface="Arial"/>
                <a:cs typeface="Arial"/>
                <a:sym typeface="Arial"/>
              </a:rPr>
              <a:t>A continuación, se muestra un resumen de lo que ofrece DynamoDB.</a:t>
            </a:r>
            <a:endParaRPr/>
          </a:p>
          <a:p>
            <a:pPr indent="0" lvl="0" marL="0" marR="0" rtl="0" algn="l">
              <a:lnSpc>
                <a:spcPct val="100000"/>
              </a:lnSpc>
              <a:spcBef>
                <a:spcPts val="0"/>
              </a:spcBef>
              <a:spcAft>
                <a:spcPts val="0"/>
              </a:spcAft>
              <a:buClr>
                <a:schemeClr val="dk1"/>
              </a:buClr>
              <a:buSzPts val="1100"/>
              <a:buFont typeface="Calibri"/>
              <a:buNone/>
            </a:pPr>
            <a:r>
              <a:t/>
            </a:r>
            <a:endParaRPr b="1" sz="11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32:notes"/>
          <p:cNvSpPr txBox="1"/>
          <p:nvPr>
            <p:ph idx="1" type="body"/>
          </p:nvPr>
        </p:nvSpPr>
        <p:spPr>
          <a:xfrm>
            <a:off x="685800" y="4400550"/>
            <a:ext cx="5486400" cy="33021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s-ES" sz="1100">
                <a:solidFill>
                  <a:schemeClr val="dk1"/>
                </a:solidFill>
                <a:latin typeface="Arial"/>
                <a:ea typeface="Arial"/>
                <a:cs typeface="Arial"/>
                <a:sym typeface="Arial"/>
              </a:rPr>
              <a:t>DynamoDB es un servicio de base de datos NoSQL rápido y flexible para todas las aplicaciones que requieren una latencia uniforme de milisegundos de un solo dígito a cualquier escala.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Amazon administra toda la infraestructura subyacente de datos para este servicio y almacena los datos de manera redundante en varias instalaciones dentro de una región nativa de EE. UU., como parte de la arquitectura tolerante a errores. Con DynamoDB, puede crear tablas y elementos. Puede agregar elementos a una tabla. El sistema particiona sus datos automáticamente y cuenta con el almacenamiento de tablas necesario para cumplir con los requisitos de carga de trabajo. No existe ningún límite práctico respecto de la cantidad de elementos que se pueden almacenar en una tabla. Por ejemplo, algunos clientes tienen tablas de producción con miles de millones de elementos.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Uno de los beneficios de las bases de datos NoSQL es que los elementos de la misma tabla pueden tener atributos diferentes. Esto le da flexibilidad para agregar atributos a medida que la aplicación evoluciona. Puede almacenar elementos con formatos más nuevos junto a otros con formatos más antiguos en la misma tabla, sin tener que realizar migraciones de esquema.</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A medida que su aplicación se vuelve más popular y los usuarios continúan interactuando con ella, el almacenamiento puede crecer según las necesidades de la aplicación. Todos los datos de DynamoDB se almacenan en unidades de estado sólido (SSD), y su lenguaje de consulta simple permite un rendimiento de las consultas uniforme y de baja latencia. Además de escalar el almacenamiento, DynamoDB le permite aprovisionar el volumen del rendimiento de lectura o escritura que necesita para su tabla. A medida que aumenta la cantidad de usuarios de la aplicación, las tablas de DynamoDB se pueden escalar para admitir el incremento de las solicitudes de lectura y escritura mediante el aprovisionamiento manual. De forma alternativa, puede habilitar el escalado automático para que DynamoDB monitoree la carga de la tabla e incremente o disminuya el rendimiento aprovisionado de manera automática.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Algunas otras características clave incluyen las tablas globales que le permiten generar réplicas de manera automática en las regiones de AWS que elija, el cifrado en reposo y la visibilidad del tiempo de vida (TTL) de los elementos. </a:t>
            </a:r>
            <a:endParaRPr sz="1100">
              <a:solidFill>
                <a:schemeClr val="dk1"/>
              </a:solidFill>
              <a:latin typeface="Arial"/>
              <a:ea typeface="Arial"/>
              <a:cs typeface="Arial"/>
              <a:sym typeface="Arial"/>
            </a:endParaRPr>
          </a:p>
        </p:txBody>
      </p:sp>
      <p:sp>
        <p:nvSpPr>
          <p:cNvPr id="702" name="Google Shape;702;p3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33:notes"/>
          <p:cNvSpPr txBox="1"/>
          <p:nvPr>
            <p:ph idx="1" type="body"/>
          </p:nvPr>
        </p:nvSpPr>
        <p:spPr>
          <a:xfrm>
            <a:off x="685800" y="4400549"/>
            <a:ext cx="5486400" cy="37050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DynamoDB es un servicio de base de datos NoSQL completamente administrado. Amazon administra toda la infraestructura de datos subyacente para este servicio y almacena los datos de manera redundante en varias instalaciones dentro de una región nativa de EE.UU. como parte de la arquitectura tolerante a errores. Con DynamoDB, puede crear tablas y elementos. Puede agregar elementos a una tabla. El sistema particiona sus datos automáticamente y cuenta con el almacenamiento de tablas necesario para cumplir con los requisitos de carga de trabajo. No existe ningún límite práctico respecto de la cantidad de elementos que se pueden almacenar en una tabla. Por ejemplo, algunos clientes tienen tablas de producción con miles de millones de elementos.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Uno de los beneficios de una base de datos NoSQL es que los elementos en la misma tabla pueden tener diferentes atributos. Esto le da flexibilidad para agregar atributos a medida que la aplicación evoluciona. Puede almacenar elementos con formatos más nuevos junto a otros con formatos más antiguos en la misma tabla sin tener que realizar migraciones de esquema.</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A medida que su aplicación se vuelve más popular y los usuarios continúan interactuando con ella, el almacenamiento puede crecer según las necesidades de la aplicación. Todos los datos en DynamoDB se almacenan en discos de estado sólido, y el lenguaje de consulta simple permite un rendimiento uniforme de las consultas de baja latencia. Además de proporcionar escalado del almacenamiento, DynamoDB le permite aprovisionar el volumen del rendimiento de lectura o escritura que necesita para su tabla. A medida que aumenta la cantidad de usuarios de la aplicación, las tablas de DynamoDB se pueden escalar para admitir el incremento de solicitudes de escritura y lectura mediante el aprovisionamiento manual. De forma alternativa, puede habilitar el escalado automático para que DynamoDB monitoree la carga de la tabla e incremente o disminuya el rendimiento aprovisionado de manera automática.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Algunas otras características clave de diferenciación incluyen las tablas globales que le permiten generar réplicas de manera automática en las regiones de AWS que elija, el cifrado en reposo y la visibilidad del tiempo de vida (TTL) de los elementos. </a:t>
            </a:r>
            <a:endParaRPr sz="1100">
              <a:solidFill>
                <a:schemeClr val="dk1"/>
              </a:solidFill>
              <a:latin typeface="Arial"/>
              <a:ea typeface="Arial"/>
              <a:cs typeface="Arial"/>
              <a:sym typeface="Arial"/>
            </a:endParaRPr>
          </a:p>
        </p:txBody>
      </p:sp>
      <p:sp>
        <p:nvSpPr>
          <p:cNvPr id="714" name="Google Shape;714;p33: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34:notes"/>
          <p:cNvSpPr txBox="1"/>
          <p:nvPr>
            <p:ph idx="1" type="body"/>
          </p:nvPr>
        </p:nvSpPr>
        <p:spPr>
          <a:xfrm>
            <a:off x="685800" y="43624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Los componentes principales de DynamoDB son los elementos, las tablas y los atributos.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Una tabla es un conjunto de datos.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Los elementos son un grupo de atributos que se puede identificar de forma exclusiva entre todos los demás elementos.</a:t>
            </a:r>
            <a:endParaRPr/>
          </a:p>
          <a:p>
            <a:pPr indent="-171450" lvl="0" marL="171450" rtl="0" algn="l">
              <a:spcBef>
                <a:spcPts val="0"/>
              </a:spcBef>
              <a:spcAft>
                <a:spcPts val="0"/>
              </a:spcAft>
              <a:buClr>
                <a:schemeClr val="dk1"/>
              </a:buClr>
              <a:buSzPts val="1100"/>
              <a:buFont typeface="Arial"/>
              <a:buChar char="•"/>
            </a:pPr>
            <a:r>
              <a:rPr lang="es-ES" sz="1100">
                <a:latin typeface="Arial"/>
                <a:ea typeface="Arial"/>
                <a:cs typeface="Arial"/>
                <a:sym typeface="Arial"/>
              </a:rPr>
              <a:t>Un atributo es un elemento de datos fundamental que no es preciso seguir dividiendo.</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DynamoDB admite dos tipos distintos de claves principales: </a:t>
            </a:r>
            <a:endParaRPr/>
          </a:p>
          <a:p>
            <a:pPr indent="0" lvl="0" marL="0" rtl="0" algn="l">
              <a:spcBef>
                <a:spcPts val="0"/>
              </a:spcBef>
              <a:spcAft>
                <a:spcPts val="0"/>
              </a:spcAft>
              <a:buNone/>
            </a:pPr>
            <a:r>
              <a:rPr lang="es-ES" sz="1100">
                <a:latin typeface="Arial"/>
                <a:ea typeface="Arial"/>
                <a:cs typeface="Arial"/>
                <a:sym typeface="Arial"/>
              </a:rPr>
              <a:t>La </a:t>
            </a:r>
            <a:r>
              <a:rPr b="1" lang="es-ES" sz="1100">
                <a:latin typeface="Arial"/>
                <a:ea typeface="Arial"/>
                <a:cs typeface="Arial"/>
                <a:sym typeface="Arial"/>
              </a:rPr>
              <a:t>clave de partición</a:t>
            </a:r>
            <a:r>
              <a:rPr lang="es-ES" sz="1100">
                <a:latin typeface="Arial"/>
                <a:ea typeface="Arial"/>
                <a:cs typeface="Arial"/>
                <a:sym typeface="Arial"/>
              </a:rPr>
              <a:t> es una clave principal simple que consta de un atributo denominado clave de </a:t>
            </a:r>
            <a:r>
              <a:rPr b="1" lang="es-ES" sz="1100">
                <a:latin typeface="Arial"/>
                <a:ea typeface="Arial"/>
                <a:cs typeface="Arial"/>
                <a:sym typeface="Arial"/>
              </a:rPr>
              <a:t>ordenamiento</a:t>
            </a:r>
            <a:r>
              <a:rPr lang="es-ES" sz="1100">
                <a:latin typeface="Arial"/>
                <a:ea typeface="Arial"/>
                <a:cs typeface="Arial"/>
                <a:sym typeface="Arial"/>
              </a:rPr>
              <a:t>.</a:t>
            </a:r>
            <a:endParaRPr/>
          </a:p>
          <a:p>
            <a:pPr indent="0" lvl="0" marL="0" rtl="0" algn="l">
              <a:spcBef>
                <a:spcPts val="0"/>
              </a:spcBef>
              <a:spcAft>
                <a:spcPts val="0"/>
              </a:spcAft>
              <a:buNone/>
            </a:pPr>
            <a:r>
              <a:rPr lang="es-ES" sz="1100">
                <a:latin typeface="Arial"/>
                <a:ea typeface="Arial"/>
                <a:cs typeface="Arial"/>
                <a:sym typeface="Arial"/>
              </a:rPr>
              <a:t>La clave de partición y de ordenamiento, también conocidas como </a:t>
            </a:r>
            <a:r>
              <a:rPr b="1" lang="es-ES" sz="1100">
                <a:latin typeface="Arial"/>
                <a:ea typeface="Arial"/>
                <a:cs typeface="Arial"/>
                <a:sym typeface="Arial"/>
              </a:rPr>
              <a:t>clave principal compuesta</a:t>
            </a:r>
            <a:r>
              <a:rPr b="0" lang="es-ES" sz="1100">
                <a:latin typeface="Arial"/>
                <a:ea typeface="Arial"/>
                <a:cs typeface="Arial"/>
                <a:sym typeface="Arial"/>
              </a:rPr>
              <a:t>,</a:t>
            </a:r>
            <a:r>
              <a:rPr lang="es-ES" sz="1100">
                <a:latin typeface="Arial"/>
                <a:ea typeface="Arial"/>
                <a:cs typeface="Arial"/>
                <a:sym typeface="Arial"/>
              </a:rPr>
              <a:t> está conformada por dos atributos.</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Para obtener más información sobre cómo funciona DynamoDB, consulte </a:t>
            </a:r>
            <a:endParaRPr/>
          </a:p>
          <a:p>
            <a:pPr indent="0" lvl="0" marL="0" marR="0" rtl="0" algn="l">
              <a:lnSpc>
                <a:spcPct val="100000"/>
              </a:lnSpc>
              <a:spcBef>
                <a:spcPts val="0"/>
              </a:spcBef>
              <a:spcAft>
                <a:spcPts val="0"/>
              </a:spcAft>
              <a:buClr>
                <a:schemeClr val="dk1"/>
              </a:buClr>
              <a:buSzPts val="1100"/>
              <a:buFont typeface="Arial"/>
              <a:buNone/>
            </a:pPr>
            <a:r>
              <a:rPr lang="es-ES" sz="1100" u="sng">
                <a:solidFill>
                  <a:schemeClr val="hlink"/>
                </a:solidFill>
                <a:latin typeface="Arial"/>
                <a:ea typeface="Arial"/>
                <a:cs typeface="Arial"/>
                <a:sym typeface="Arial"/>
                <a:hlinkClick r:id="rId2"/>
              </a:rPr>
              <a:t>Atributos de los elementos de la tabla</a:t>
            </a:r>
            <a:endParaRPr sz="1100">
              <a:latin typeface="Arial"/>
              <a:ea typeface="Arial"/>
              <a:cs typeface="Arial"/>
              <a:sym typeface="Arial"/>
            </a:endParaRPr>
          </a:p>
          <a:p>
            <a:pPr indent="0" lvl="0" marL="0" rtl="0" algn="l">
              <a:spcBef>
                <a:spcPts val="0"/>
              </a:spcBef>
              <a:spcAft>
                <a:spcPts val="0"/>
              </a:spcAft>
              <a:buNone/>
            </a:pPr>
            <a:r>
              <a:t/>
            </a:r>
            <a:endParaRPr sz="1100" u="sng">
              <a:solidFill>
                <a:schemeClr val="dk1"/>
              </a:solidFill>
              <a:latin typeface="Arial"/>
              <a:ea typeface="Arial"/>
              <a:cs typeface="Arial"/>
              <a:sym typeface="Arial"/>
              <a:hlinkClick r:id="rId3">
                <a:extLst>
                  <a:ext uri="{A12FA001-AC4F-418D-AE19-62706E023703}">
                    <ahyp:hlinkClr val="tx"/>
                  </a:ext>
                </a:extLst>
              </a:hlinkClick>
            </a:endParaRPr>
          </a:p>
          <a:p>
            <a:pPr indent="0" lvl="0" marL="0" rtl="0" algn="l">
              <a:spcBef>
                <a:spcPts val="0"/>
              </a:spcBef>
              <a:spcAft>
                <a:spcPts val="0"/>
              </a:spcAft>
              <a:buNone/>
            </a:pPr>
            <a:r>
              <a:t/>
            </a:r>
            <a:endParaRPr sz="1100" u="sng">
              <a:solidFill>
                <a:schemeClr val="dk1"/>
              </a:solidFill>
              <a:latin typeface="Arial"/>
              <a:ea typeface="Arial"/>
              <a:cs typeface="Arial"/>
              <a:sym typeface="Arial"/>
              <a:hlinkClick r:id="rId4">
                <a:extLst>
                  <a:ext uri="{A12FA001-AC4F-418D-AE19-62706E023703}">
                    <ahyp:hlinkClr val="tx"/>
                  </a:ext>
                </a:extLst>
              </a:hlinkClick>
            </a:endParaRPr>
          </a:p>
        </p:txBody>
      </p:sp>
      <p:sp>
        <p:nvSpPr>
          <p:cNvPr id="723" name="Google Shape;723;p34: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A medida que aumenta el volumen de datos, la clave principal particiona e indexa los datos de la tabla. </a:t>
            </a:r>
            <a:endParaRPr/>
          </a:p>
          <a:p>
            <a:pPr indent="0" lvl="0" marL="0" marR="0" rtl="0" algn="l">
              <a:lnSpc>
                <a:spcPct val="100000"/>
              </a:lnSpc>
              <a:spcBef>
                <a:spcPts val="0"/>
              </a:spcBef>
              <a:spcAft>
                <a:spcPts val="0"/>
              </a:spcAft>
              <a:buClr>
                <a:schemeClr val="dk1"/>
              </a:buClr>
              <a:buSzPts val="1100"/>
              <a:buFont typeface="Calibri"/>
              <a:buNone/>
            </a:pPr>
            <a:r>
              <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Puede recuperar los datos de una tabla de DynamoDB de dos formas distintas:</a:t>
            </a:r>
            <a:endParaRPr/>
          </a:p>
          <a:p>
            <a:pPr indent="-171450" lvl="0" marL="171450" marR="0" rtl="0" algn="l">
              <a:lnSpc>
                <a:spcPct val="100000"/>
              </a:lnSpc>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Según el primer método, la operación de consultas aprovecha la partición para localizar de manera eficaz los elementos por medio de la clave principal. </a:t>
            </a:r>
            <a:endParaRPr/>
          </a:p>
          <a:p>
            <a:pPr indent="-171450" lvl="0" marL="171450" marR="0" rtl="0" algn="l">
              <a:lnSpc>
                <a:spcPct val="100000"/>
              </a:lnSpc>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El segundo método se lleva a cabo mediante un escaneo, que le permite localizar los elementos de la tabla a partir de las coincidencias con las condiciones en los atributos que no son clave. El segundo método le da la flexibilidad necesaria para localizar elementos por medio de otros atributos. Sin embargo, esta operación es menos eficiente debido a que DynamoDB escanea todos los elementos de la tabla a fin de encontrar los que coinciden con sus parámetros. </a:t>
            </a:r>
            <a:endParaRPr sz="11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Para aprovechar al máximo las operaciones de consulta y DynamoDB, es importante que la clave utilizada identifique de forma exclusiva los elementos de la tabla de DynamoDB. Puede configurar una clave principal simple basada en un único atributo de los valores de los datos con una distribución uniforme, como el </a:t>
            </a:r>
            <a:r>
              <a:rPr b="1" lang="es-ES" sz="1100">
                <a:solidFill>
                  <a:schemeClr val="dk1"/>
                </a:solidFill>
                <a:latin typeface="Arial"/>
                <a:ea typeface="Arial"/>
                <a:cs typeface="Arial"/>
                <a:sym typeface="Arial"/>
              </a:rPr>
              <a:t>identificador único global (GUID)</a:t>
            </a:r>
            <a:r>
              <a:rPr lang="es-ES" sz="1100">
                <a:solidFill>
                  <a:schemeClr val="dk1"/>
                </a:solidFill>
                <a:latin typeface="Arial"/>
                <a:ea typeface="Arial"/>
                <a:cs typeface="Arial"/>
                <a:sym typeface="Arial"/>
              </a:rPr>
              <a:t> u otros identificadores aleatorios.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Por ejemplo, si quisiera modelar una tabla con productos, podría utilizar algunos atributos, como el ID de producto. De forma alternativa, puede especificar una clave compuesta, que incluye una clave de partición y una clave secundaria. En este ejemplo, si tuviera una tabla con libros, podría utilizar la combinación de autor y título para identificar de forma exclusiva los elementos de la tabla. Este método podría ser útil si espera evaluar libros por autor con frecuencia, ya que entonces podría utilizar la consulta. </a:t>
            </a:r>
            <a:endParaRPr sz="11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37:notes"/>
          <p:cNvSpPr txBox="1"/>
          <p:nvPr>
            <p:ph idx="1" type="body"/>
          </p:nvPr>
        </p:nvSpPr>
        <p:spPr>
          <a:xfrm>
            <a:off x="685800" y="4400550"/>
            <a:ext cx="5486400" cy="341059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DynamoDB se ejecuta exclusivamente en SSD y admite modelos de almacenamiento de clave-valor y documentos. </a:t>
            </a:r>
            <a:br>
              <a:rPr lang="es-E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None/>
            </a:pPr>
            <a:r>
              <a:rPr lang="es-ES" sz="1100">
                <a:latin typeface="Arial"/>
                <a:ea typeface="Arial"/>
                <a:cs typeface="Arial"/>
                <a:sym typeface="Arial"/>
              </a:rPr>
              <a:t>DynamoDB funciona bien con las aplicaciones móviles, web, de videojuegos, de tecnología publicitaria y de Internet de las cosas (IoT).</a:t>
            </a:r>
            <a:endParaRPr/>
          </a:p>
          <a:p>
            <a:pPr indent="0" lvl="0" marL="0" rtl="0" algn="l">
              <a:spcBef>
                <a:spcPts val="0"/>
              </a:spcBef>
              <a:spcAft>
                <a:spcPts val="0"/>
              </a:spcAft>
              <a:buNone/>
            </a:pPr>
            <a:r>
              <a:rPr lang="es-ES" sz="1100">
                <a:latin typeface="Arial"/>
                <a:ea typeface="Arial"/>
                <a:cs typeface="Arial"/>
                <a:sym typeface="Arial"/>
              </a:rPr>
              <a:t>Se puede acceder a este servicio a través de la consola, de la CLI de AWS y de las llamadas a la API.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La capacidad de escalar sus tablas en términos de almacenamiento y rendimiento de aprovisionamiento hace que DynamoDB sea una buena opción para los datos estructurados de las aplicaciones web, móviles y de IoT. Por ejemplo, puede tener una gran cantidad de clientes que generan datos de manera continua y realizan numerosas solicitudes por segundo. En este caso, el escalado del rendimiento de DynamoDB proporciona un rendimiento uniforme a sus clientes. DynamoDB también se utiliza en aplicaciones que se ven afectadas por la latencia. El rendimiento predecible de las consultas, incluso en tablas grandes, lo hace útil para los casos en los que la latencia variable podría causar un impacto significativo en la experiencia del usuario o en los objetivos empresariales, como en el ámbito de la tecnología publicitaria o los videojuegos.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Con la característica de tablas globales de DynamoDB, se reduce la tarea de replicar los datos entre las regiones y de solucionar los conflictos de actualización. Con esta característica, se replican automáticamente las tablas de DynamoDB en las regiones de AWS que elija. Las tablas globales pueden ayudar a que las aplicaciones mantengan la disponibilidad y el rendimiento necesarios para la continuidad del negocio.</a:t>
            </a:r>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Ahora, dedique un momento a ver la </a:t>
            </a:r>
            <a:r>
              <a:rPr lang="es-ES" sz="1100" u="sng">
                <a:solidFill>
                  <a:schemeClr val="hlink"/>
                </a:solidFill>
                <a:latin typeface="Arial"/>
                <a:ea typeface="Arial"/>
                <a:cs typeface="Arial"/>
                <a:sym typeface="Arial"/>
                <a:hlinkClick r:id="rId2"/>
              </a:rPr>
              <a:t>demostración de DynamoDB</a:t>
            </a:r>
            <a:r>
              <a:rPr lang="es-ES" sz="1100">
                <a:latin typeface="Arial"/>
                <a:ea typeface="Arial"/>
                <a:cs typeface="Arial"/>
                <a:sym typeface="Arial"/>
              </a:rPr>
              <a:t>. La grabación dura poco más de 2 minutos y refuerza muchos de los conceptos que se han analizado en esta sección del módulo.</a:t>
            </a:r>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s-ES" sz="1100">
                <a:latin typeface="Arial"/>
                <a:ea typeface="Arial"/>
                <a:cs typeface="Arial"/>
                <a:sym typeface="Arial"/>
              </a:rPr>
              <a:t>La demostración muestra cómo crear una tabla que se ejecuta en Amazon DynamoDB con la consola de administración de AWS. También muestra cómo interactuar con la tabla mediante la interfaz de línea de comandos de AWS. La demostración muestra cómo puede consultar la tabla y agregarle datos.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Revise la demostración de la consola de Amazon DynamoDB.</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Puede obtener acceso a esta demostración grabada en el sistema de administración del aprendizaje.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765" name="Google Shape;765;p39: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Presentación de la Sección 1: Amazon Relational Database Service</a:t>
            </a:r>
            <a:endParaRPr/>
          </a:p>
        </p:txBody>
      </p:sp>
      <p:sp>
        <p:nvSpPr>
          <p:cNvPr id="235" name="Google Shape;235;p4: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Bienvenido a la Sección 3: Amazon Redshift. </a:t>
            </a:r>
            <a:endParaRPr/>
          </a:p>
          <a:p>
            <a:pPr indent="0" lvl="0" marL="0" rtl="0" algn="l">
              <a:spcBef>
                <a:spcPts val="0"/>
              </a:spcBef>
              <a:spcAft>
                <a:spcPts val="0"/>
              </a:spcAft>
              <a:buNone/>
            </a:pPr>
            <a:r>
              <a:t/>
            </a:r>
            <a:endParaRPr sz="1100">
              <a:latin typeface="Arial"/>
              <a:ea typeface="Arial"/>
              <a:cs typeface="Arial"/>
              <a:sym typeface="Arial"/>
            </a:endParaRPr>
          </a:p>
        </p:txBody>
      </p:sp>
      <p:sp>
        <p:nvSpPr>
          <p:cNvPr id="774" name="Google Shape;774;p40: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ES" sz="1100">
                <a:solidFill>
                  <a:schemeClr val="dk1"/>
                </a:solidFill>
                <a:latin typeface="Arial"/>
                <a:ea typeface="Arial"/>
                <a:cs typeface="Arial"/>
                <a:sym typeface="Arial"/>
              </a:rPr>
              <a:t>Amazon Redshift es un servicio de almacenamiento de datos rápido y completamente administrado que permite analizar todos los datos de forma sencilla y rentable mediante el uso de SQL estándar y de las herramientas de inteligencia empresarial existentes. A continuación, se muestra un análisis de Amazon Redshift y de cómo puede utilizarlo para aplicaciones de analítica.</a:t>
            </a:r>
            <a:endParaRPr sz="1100">
              <a:latin typeface="Arial"/>
              <a:ea typeface="Arial"/>
              <a:cs typeface="Arial"/>
              <a:sym typeface="Arial"/>
            </a:endParaRPr>
          </a:p>
        </p:txBody>
      </p:sp>
      <p:sp>
        <p:nvSpPr>
          <p:cNvPr id="782" name="Google Shape;782;p41: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En la actualidad, la analítica es importante para las empresas, pero construir un almacenamiento de datos es complejo y costoso. El almacenamiento de datos puede demandar meses y una considerable cantidad de recursos financieros para configurarse.</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Amazon Redshift es una forma de almacenamiento de datos rápida, potente y completamente administrada que se puede configurar, utilizar y escalar de manera simple y rentable. Permite ejecutar consultas analíticas complejas en petabytes de datos estructurados utilizando una sofisticada optimización de consultas, un almacenamiento en columnas en los discos locales de alto rendimiento y una ejecución masiva de consultas en paralelo. La mayoría de los resultados se obtienen en segundos.</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 continuación, revisaremos un poco más en detalle las características principales de Amazon Redshift y algunos casos de uso comunes.</a:t>
            </a:r>
            <a:endParaRPr/>
          </a:p>
        </p:txBody>
      </p:sp>
      <p:sp>
        <p:nvSpPr>
          <p:cNvPr id="792" name="Google Shape;792;p4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El nodo principal administra las comunicaciones con los programas cliente y todas las comunicaciones con los nodos informáticos. Analiza y desarrolla los planes de ejecución para llevar a cabo las operaciones de bases de datos, en específico, la serie de pasos que se necesitan para obtener resultados de consultas complejas. El nodo principal compila código para los elementos individuales del plan de ejecución y lo asigna a los nodos informáticos individuales. Los nodos informáticos ejecutan el código compilado y devuelven resultados intermedios al nodo principal para su agregación final.</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Al igual que con otros servicios de AWS, solo paga por lo que usa. Puede comenzar por tan solo 25 centavos por hora y, a escala, Amazon Redshift puede brindar almacenamiento y procesamiento por aproximadamente 1000 USD por terabyte al año (con precios iniciales parciales de instancias reservadas por 3 años). </a:t>
            </a:r>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La característica Amazon Redshift Spectrum le permite ejecutar consultas en exabytes de datos directamente en Amazon S3.</a:t>
            </a:r>
            <a:endParaRPr/>
          </a:p>
        </p:txBody>
      </p:sp>
      <p:sp>
        <p:nvSpPr>
          <p:cNvPr id="801" name="Google Shape;801;p43: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Resulta sencillo automatizar la mayoría de las tareas administrativas comunes para administrar, monitorear y escalar su clúster de Amazon Redshift, lo que le permite enfocarse en sus datos y su negocio.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La escalabilidad es inherente a Amazon Redshift. El clúster puede escalarse de manera ascendente y descendente a medida que cambian sus necesidades, con apenas unos pocos clics en la consola.</a:t>
            </a:r>
            <a:endParaRPr/>
          </a:p>
          <a:p>
            <a:pPr indent="0" lvl="0" marL="0" rtl="0" algn="l">
              <a:spcBef>
                <a:spcPts val="0"/>
              </a:spcBef>
              <a:spcAft>
                <a:spcPts val="0"/>
              </a:spcAft>
              <a:buNone/>
            </a:pP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rPr lang="es-ES" sz="1100">
                <a:solidFill>
                  <a:schemeClr val="dk1"/>
                </a:solidFill>
                <a:latin typeface="Arial"/>
                <a:ea typeface="Arial"/>
                <a:cs typeface="Arial"/>
                <a:sym typeface="Arial"/>
              </a:rPr>
              <a:t>La seguridad es la máxima prioridad para AWS. En Amazon Redshift, la seguridad está integrada y está diseñada para proporcionar un cifrado sólido de sus datos, tanto en reposo como en tránsito. </a:t>
            </a:r>
            <a:endParaRPr/>
          </a:p>
        </p:txBody>
      </p:sp>
      <p:sp>
        <p:nvSpPr>
          <p:cNvPr id="830" name="Google Shape;830;p44: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Por último, Amazon Redshift es compatible con las herramientas que usted ya conoce y utiliza. Amazon Redshift es compatible con SQL estándar. También proporciona conectores Java Database Connectivity (JDBC) y Open Database Connectivity (ODBC) de alto rendimiento que le permiten utilizar los clientes SQL y las herramientas de inteligencia empresarial de su elección.</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 continuación, revisaremos algunos casos de uso comunes de Amazon Redshift.</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p:txBody>
      </p:sp>
      <p:sp>
        <p:nvSpPr>
          <p:cNvPr id="850" name="Google Shape;850;p45: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En esta diapositiva, se analizan algunos casos de uso de Amazon Redshift.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Muchos clientes migran sus espacios de almacenamiento de datos tradicionales de su empresa a Amazon Redshift con el objetivo principal de lograr una mayor agilidad. Los clientes pueden comenzar en la escala que quieran y experimentar con los datos sin tener que depender de procesos complicados para que sus departamentos de TI aprovisionen y preparen el software.</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Los clientes de big data tienen una característica en común: las cantidades enormes de datos que llevan los sistemas hasta el límite. Es posible que los clientes más pequeños no cuenten con los recursos suficientes para adquirir el hardware y la experiencia necesarios para ejecutar estos sistemas. Con Amazon Redshift, los clientes más pequeños pueden configurar y utilizar de manera rápida un espacio de almacenamiento de datos a un punto de precio bajo en comparación.</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Como servicio administrado, Amazon Redshift se ocupa de muchas de las tareas de implementación y mantenimiento continuo que suelen requerir los servicios de un administrador de base de datos. Esto permite a los clientes centrarse en consultar y analizar sus datos.</a:t>
            </a:r>
            <a:endParaRPr/>
          </a:p>
        </p:txBody>
      </p:sp>
      <p:sp>
        <p:nvSpPr>
          <p:cNvPr id="859" name="Google Shape;859;p46: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Los clientes de software como servicio (SaaS) pueden aprovechar las características escalables y fáciles de administrar que ofrece Amazon Redshift. Algunos clientes utilizan Amazon Redshift para brindar capacidades analíticas a sus aplicaciones. Otros usuarios implementan un clúster por cliente y utilizan el etiquetado para simplificar y administrar la facturación y los acuerdos de nivel de servicio (SLA). Amazon Redshift puede ayudarlo a reducir los costos de hardware y software. </a:t>
            </a:r>
            <a:endParaRPr/>
          </a:p>
        </p:txBody>
      </p:sp>
      <p:sp>
        <p:nvSpPr>
          <p:cNvPr id="869" name="Google Shape;869;p47: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En resumen, Amazon Redshift es un servicio de almacenamiento de datos rápido y completamente administrado. A medida que el negocio crece, puede escalar de manera sencilla y sin tiempo de inactividad, ya que solo necesita agregar más nodos. Amazon Redshift agrega de manera automática los nodos a su clúster y redistribuye los datos para alcanzar el máximo rendimiento.</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Este servicio está diseñado para ofrecer alto rendimiento de manera uniforme. Utiliza almacenamiento en columnas y una arquitectura de procesamiento en paralelo masivo. Estas características ubican en paralelo y distribuyen los datos y las consultas entre varios nodos. Amazon Redshift también monitorea su clúster y realiza copias de seguridad de los datos de forma automática para que pueda restaurarlos con facilidad si es necesario. El cifrado está integrado; solo tiene que habilitarlo.</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Para obtener más información acerca de Amazon Redshift, consulte</a:t>
            </a:r>
            <a:endParaRPr/>
          </a:p>
          <a:p>
            <a:pPr indent="0" lvl="0" marL="0" rtl="0" algn="l">
              <a:spcBef>
                <a:spcPts val="0"/>
              </a:spcBef>
              <a:spcAft>
                <a:spcPts val="0"/>
              </a:spcAft>
              <a:buNone/>
            </a:pPr>
            <a:r>
              <a:rPr lang="es-ES" sz="1100" u="sng">
                <a:solidFill>
                  <a:schemeClr val="hlink"/>
                </a:solidFill>
                <a:latin typeface="Arial"/>
                <a:ea typeface="Arial"/>
                <a:cs typeface="Arial"/>
                <a:sym typeface="Arial"/>
                <a:hlinkClick r:id="rId2"/>
              </a:rPr>
              <a:t>https://aws.amazon.com/redshift/</a:t>
            </a:r>
            <a:r>
              <a:rPr lang="es-E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Presentación de la Sección 4: Amazon Aurora</a:t>
            </a:r>
            <a:endParaRPr b="0" i="0" sz="1100">
              <a:solidFill>
                <a:schemeClr val="dk1"/>
              </a:solidFill>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888" name="Google Shape;888;p49: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solidFill>
                  <a:schemeClr val="dk1"/>
                </a:solidFill>
                <a:latin typeface="Arial"/>
                <a:ea typeface="Arial"/>
                <a:cs typeface="Arial"/>
                <a:sym typeface="Arial"/>
              </a:rPr>
              <a:t>Le damos la bienvenida a una introducción a los servicios de bases de datos fundamentales que se encuentran disponibles en Amazon Web Services (AWS). Este módulo comienza con Amazon Relational Database Service (Amazon RDS).</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Esta sección comienza con la revisión de las diferencias entre un servicio administrado y uno no administrado en relación con Amazon RDS.</a:t>
            </a:r>
            <a:endParaRPr/>
          </a:p>
        </p:txBody>
      </p:sp>
      <p:sp>
        <p:nvSpPr>
          <p:cNvPr id="243" name="Google Shape;243;p5: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ES" sz="1100">
                <a:solidFill>
                  <a:schemeClr val="dk1"/>
                </a:solidFill>
                <a:latin typeface="Arial"/>
                <a:ea typeface="Arial"/>
                <a:cs typeface="Arial"/>
                <a:sym typeface="Arial"/>
              </a:rPr>
              <a:t>Amazon Aurora es una base de datos relacional compatible con MySQL y PostgreSQL que se creó para la nube. Combina el rendimiento y la disponibilidad de las bases de datos comerciales de alta gama con la simplicidad y la rentabilidad de las bases de datos de código abierto. El uso de Amazon Aurora puede reducir los costos de la base de datos y, al mismo tiempo, mejorar la fiabilidad y la disponibilidad de la base de datos. Como servicio completamente administrado, Aurora está diseñado para automatizar tareas cuya realización requiere mucho tiempo, como el aprovisionamiento, la implementación de parches, la realización de copias de seguridad, la recuperación, la detección de errores y la reparación.</a:t>
            </a:r>
            <a:endParaRPr/>
          </a:p>
          <a:p>
            <a:pPr indent="0" lvl="0" marL="0" rtl="0" algn="l">
              <a:spcBef>
                <a:spcPts val="0"/>
              </a:spcBef>
              <a:spcAft>
                <a:spcPts val="0"/>
              </a:spcAft>
              <a:buNone/>
            </a:pPr>
            <a:r>
              <a:t/>
            </a:r>
            <a:endParaRPr sz="1100">
              <a:latin typeface="Arial"/>
              <a:ea typeface="Arial"/>
              <a:cs typeface="Arial"/>
              <a:sym typeface="Arial"/>
            </a:endParaRPr>
          </a:p>
        </p:txBody>
      </p:sp>
      <p:sp>
        <p:nvSpPr>
          <p:cNvPr id="896" name="Google Shape;896;p50: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En esta diapositiva, se describen algunos de los beneficios de Amazon Aurora. Cuenta con alta disponibilidad y ofrece un subsistema de almacenamiento rápido y distribuido. Amazon Aurora es fácil de configurar y utiliza consultas SQL. Está diseñado para ofrecer compatibilidad directa con los motores de base de datos MySQL y PostgreSQL, de modo que pueda utilizar la mayoría de las herramientas de base de datos existentes con modificaciones mínimas o inexistentes.</a:t>
            </a:r>
            <a:endParaRPr sz="1100">
              <a:latin typeface="Arial"/>
              <a:ea typeface="Arial"/>
              <a:cs typeface="Arial"/>
              <a:sym typeface="Arial"/>
            </a:endParaRPr>
          </a:p>
          <a:p>
            <a:pPr indent="0" lvl="0" marL="0" rtl="0" algn="l">
              <a:spcBef>
                <a:spcPts val="0"/>
              </a:spcBef>
              <a:spcAft>
                <a:spcPts val="0"/>
              </a:spcAft>
              <a:buNone/>
            </a:pPr>
            <a:r>
              <a:rPr lang="es-ES" sz="1100">
                <a:latin typeface="Arial"/>
                <a:ea typeface="Arial"/>
                <a:cs typeface="Arial"/>
                <a:sym typeface="Arial"/>
              </a:rPr>
              <a:t> </a:t>
            </a:r>
            <a:endParaRPr/>
          </a:p>
          <a:p>
            <a:pPr indent="0" lvl="0" marL="0" rtl="0" algn="l">
              <a:spcBef>
                <a:spcPts val="0"/>
              </a:spcBef>
              <a:spcAft>
                <a:spcPts val="0"/>
              </a:spcAft>
              <a:buNone/>
            </a:pPr>
            <a:r>
              <a:rPr lang="es-ES" sz="1100">
                <a:latin typeface="Arial"/>
                <a:ea typeface="Arial"/>
                <a:cs typeface="Arial"/>
                <a:sym typeface="Arial"/>
              </a:rPr>
              <a:t>Amazon Aurora es un servicio de pago por uso, lo cual implica que solo paga por los servicios y las características que utiliza. Se trata de un servicio administrado que se integra con otras características, como AWS Database Migration Service (AWS DMS) y AWS Schema Conversion Tool. Estas características están diseñadas para ayudarlo a migrar su conjunto de datos a Amazon Aurora.</a:t>
            </a:r>
            <a:endParaRPr/>
          </a:p>
        </p:txBody>
      </p:sp>
      <p:sp>
        <p:nvSpPr>
          <p:cNvPr id="908" name="Google Shape;908;p51: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¿Por qué podría utilizarse Amazon Aurora en lugar de otras opciones, como SQL con Amazon RDS? Una gran parte de esa decisión está relacionada con la alta disponibilidad y el diseño resiliente que ofrece Amazon Aurora.</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Amazon Aurora está diseñado para ofrecer alta disponibilidad; almacena varias copias de los datos en múltiples zonas de disponibilidad con copias de seguridad continuas en Amazon S3. Puede utilizar hasta 15 réplicas de lectura para reducir la posibilidad de perder sus datos. Además, Amazon Aurora está diseñado para una recuperación de errores instantánea si su base de datos principal se encuentra en mal estado.</a:t>
            </a:r>
            <a:endParaRPr/>
          </a:p>
        </p:txBody>
      </p:sp>
      <p:sp>
        <p:nvSpPr>
          <p:cNvPr id="917" name="Google Shape;917;p52: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Luego de que se produce un error en la base de datos, Amazon Aurora no tiene que reproducir nuevamente el registro para rehacer desde el último punto de control de la base de datos. En cambio, lo hace en cada operación de lectura. De este modo, se reduce el tiempo de reinicio después de un error en la base de datos a menos de 60 segundos en la mayoría de los casos.</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Con Amazon Aurora, la caché del búfer se extrae del proceso de la base de datos, lo que la pone a disposición de inmediato durante el reinicio. Esto reduce la necesidad de limitar el acceso hasta que se vuelva a completar la caché para evitar interrupciones.</a:t>
            </a:r>
            <a:endParaRPr/>
          </a:p>
        </p:txBody>
      </p:sp>
      <p:sp>
        <p:nvSpPr>
          <p:cNvPr id="930" name="Google Shape;930;p53: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54:notes"/>
          <p:cNvSpPr txBox="1"/>
          <p:nvPr>
            <p:ph idx="1" type="body"/>
          </p:nvPr>
        </p:nvSpPr>
        <p:spPr>
          <a:xfrm>
            <a:off x="685800" y="4400549"/>
            <a:ext cx="5486400" cy="411643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En resumen, Amazon Aurora es una base de datos relacional administrada de manera rentable, con alta disponibilidad y buen rendimiento.</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b="0" i="0" lang="es-ES" sz="1100">
                <a:solidFill>
                  <a:schemeClr val="dk1"/>
                </a:solidFill>
                <a:latin typeface="Arial"/>
                <a:ea typeface="Arial"/>
                <a:cs typeface="Arial"/>
                <a:sym typeface="Arial"/>
              </a:rPr>
              <a:t>Aurora </a:t>
            </a:r>
            <a:r>
              <a:rPr lang="es-ES" sz="1100">
                <a:latin typeface="Arial"/>
                <a:ea typeface="Arial"/>
                <a:cs typeface="Arial"/>
                <a:sym typeface="Arial"/>
              </a:rPr>
              <a:t>ofrece un subsistema de almacenamiento distribuido de alto rendimiento. </a:t>
            </a:r>
            <a:r>
              <a:rPr b="0" i="0" lang="es-ES" sz="1100">
                <a:solidFill>
                  <a:schemeClr val="dk1"/>
                </a:solidFill>
                <a:latin typeface="Arial"/>
                <a:ea typeface="Arial"/>
                <a:cs typeface="Arial"/>
                <a:sym typeface="Arial"/>
              </a:rPr>
              <a:t>El uso de Amazon Aurora puede reducir los costos de la base de datos y, al mismo tiempo, mejorar su fiabilidad.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b="0" i="0" lang="es-ES" sz="1100">
                <a:solidFill>
                  <a:schemeClr val="dk1"/>
                </a:solidFill>
                <a:latin typeface="Arial"/>
                <a:ea typeface="Arial"/>
                <a:cs typeface="Arial"/>
                <a:sym typeface="Arial"/>
              </a:rPr>
              <a:t>Aurora también está diseñado para ofrecer alta disponibilidad. Posee almacenamiento tolerante a errores y con recuperación automática creado para la nube. Aurora replica varias copias de los datos en múltiples zonas de disponibilidad y realiza copias de seguridad continuas de los datos en Amazon S3. </a:t>
            </a:r>
            <a:endParaRPr/>
          </a:p>
          <a:p>
            <a:pPr indent="0" lvl="0" marL="0" rtl="0" algn="l">
              <a:spcBef>
                <a:spcPts val="0"/>
              </a:spcBef>
              <a:spcAft>
                <a:spcPts val="0"/>
              </a:spcAft>
              <a:buNone/>
            </a:pPr>
            <a:r>
              <a:t/>
            </a:r>
            <a:endParaRPr b="0" i="0" sz="1100">
              <a:solidFill>
                <a:schemeClr val="dk1"/>
              </a:solidFill>
              <a:latin typeface="Arial"/>
              <a:ea typeface="Arial"/>
              <a:cs typeface="Arial"/>
              <a:sym typeface="Arial"/>
            </a:endParaRPr>
          </a:p>
          <a:p>
            <a:pPr indent="0" lvl="0" marL="0" rtl="0" algn="l">
              <a:spcBef>
                <a:spcPts val="0"/>
              </a:spcBef>
              <a:spcAft>
                <a:spcPts val="0"/>
              </a:spcAft>
              <a:buNone/>
            </a:pPr>
            <a:r>
              <a:rPr b="0" i="0" lang="es-ES" sz="1100">
                <a:solidFill>
                  <a:schemeClr val="dk1"/>
                </a:solidFill>
                <a:latin typeface="Arial"/>
                <a:ea typeface="Arial"/>
                <a:cs typeface="Arial"/>
                <a:sym typeface="Arial"/>
              </a:rPr>
              <a:t>Hay varios niveles de seguridad disponibles, incluidos el aislamiento de la red con Amazon VPC, el cifrado en reposo por medio de claves creadas y controladas con AWS Key Management Service (KMS) y el cifrado de los datos en tránsito con la capa de conexión segura (SSL).</a:t>
            </a:r>
            <a:endParaRPr/>
          </a:p>
          <a:p>
            <a:pPr indent="0" lvl="0" marL="0" rtl="0" algn="l">
              <a:spcBef>
                <a:spcPts val="0"/>
              </a:spcBef>
              <a:spcAft>
                <a:spcPts val="0"/>
              </a:spcAft>
              <a:buNone/>
            </a:pPr>
            <a:r>
              <a:t/>
            </a:r>
            <a:endParaRPr b="0" i="0" sz="1100">
              <a:solidFill>
                <a:schemeClr val="dk1"/>
              </a:solidFill>
              <a:latin typeface="Arial"/>
              <a:ea typeface="Arial"/>
              <a:cs typeface="Arial"/>
              <a:sym typeface="Arial"/>
            </a:endParaRPr>
          </a:p>
          <a:p>
            <a:pPr indent="0" lvl="0" marL="0" rtl="0" algn="l">
              <a:spcBef>
                <a:spcPts val="0"/>
              </a:spcBef>
              <a:spcAft>
                <a:spcPts val="0"/>
              </a:spcAft>
              <a:buNone/>
            </a:pPr>
            <a:r>
              <a:rPr b="0" i="0" lang="es-ES" sz="1100">
                <a:solidFill>
                  <a:schemeClr val="dk1"/>
                </a:solidFill>
                <a:latin typeface="Arial"/>
                <a:ea typeface="Arial"/>
                <a:cs typeface="Arial"/>
                <a:sym typeface="Arial"/>
              </a:rPr>
              <a:t>El motor de base de datos Amazon Aurora es compatible con las bases de datos de código abierto MySQL y PostgreSQL existentes, e incorpora compatibilidad con las nuevas versiones de manera frecuente.</a:t>
            </a:r>
            <a:endParaRPr/>
          </a:p>
          <a:p>
            <a:pPr indent="0" lvl="0" marL="0" rtl="0" algn="l">
              <a:spcBef>
                <a:spcPts val="0"/>
              </a:spcBef>
              <a:spcAft>
                <a:spcPts val="0"/>
              </a:spcAft>
              <a:buNone/>
            </a:pPr>
            <a:r>
              <a:t/>
            </a:r>
            <a:endParaRPr b="0" i="0" sz="1100">
              <a:solidFill>
                <a:schemeClr val="dk1"/>
              </a:solidFill>
              <a:latin typeface="Arial"/>
              <a:ea typeface="Arial"/>
              <a:cs typeface="Arial"/>
              <a:sym typeface="Arial"/>
            </a:endParaRPr>
          </a:p>
          <a:p>
            <a:pPr indent="0" lvl="0" marL="0" rtl="0" algn="l">
              <a:spcBef>
                <a:spcPts val="0"/>
              </a:spcBef>
              <a:spcAft>
                <a:spcPts val="0"/>
              </a:spcAft>
              <a:buNone/>
            </a:pPr>
            <a:r>
              <a:rPr b="0" i="0" lang="es-ES" sz="1100">
                <a:solidFill>
                  <a:schemeClr val="dk1"/>
                </a:solidFill>
                <a:latin typeface="Arial"/>
                <a:ea typeface="Arial"/>
                <a:cs typeface="Arial"/>
                <a:sym typeface="Arial"/>
              </a:rPr>
              <a:t>Por último, Amazon Aurora está completamente administrado por Amazon RDS. Aurora automatiza las tareas de administración de bases de datos, como el aprovisionamiento de hardware, la implementación de parches en el software, la instalación, la configuración o la realización de copias de seguridad.</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Para obtener más información acerca de Amazon Aurora, consulte</a:t>
            </a:r>
            <a:endParaRPr/>
          </a:p>
          <a:p>
            <a:pPr indent="0" lvl="0" marL="0" marR="0" rtl="0" algn="l">
              <a:lnSpc>
                <a:spcPct val="100000"/>
              </a:lnSpc>
              <a:spcBef>
                <a:spcPts val="0"/>
              </a:spcBef>
              <a:spcAft>
                <a:spcPts val="0"/>
              </a:spcAft>
              <a:buClr>
                <a:schemeClr val="dk1"/>
              </a:buClr>
              <a:buSzPts val="1100"/>
              <a:buFont typeface="Arial"/>
              <a:buNone/>
            </a:pPr>
            <a:r>
              <a:rPr lang="es-ES" sz="1100" u="sng">
                <a:solidFill>
                  <a:schemeClr val="hlink"/>
                </a:solidFill>
                <a:latin typeface="Arial"/>
                <a:ea typeface="Arial"/>
                <a:cs typeface="Arial"/>
                <a:sym typeface="Arial"/>
                <a:hlinkClick r:id="rId2"/>
              </a:rPr>
              <a:t>Aurora</a:t>
            </a:r>
            <a:endParaRPr sz="1100">
              <a:latin typeface="Arial"/>
              <a:ea typeface="Arial"/>
              <a:cs typeface="Arial"/>
              <a:sym typeface="Aria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rgbClr val="000000"/>
                </a:solidFill>
                <a:latin typeface="Arial"/>
                <a:ea typeface="Arial"/>
                <a:cs typeface="Arial"/>
                <a:sym typeface="Arial"/>
              </a:rPr>
              <a:t>Como se ha visto en este módulo,</a:t>
            </a:r>
            <a:r>
              <a:rPr lang="es-ES" sz="1100">
                <a:latin typeface="Arial"/>
                <a:ea typeface="Arial"/>
                <a:cs typeface="Arial"/>
                <a:sym typeface="Arial"/>
              </a:rPr>
              <a:t> la nube continúa reduciendo el costo de almacenamiento y de cómputo. Ha surgido una nueva </a:t>
            </a:r>
            <a:r>
              <a:rPr lang="es-ES" sz="1100">
                <a:solidFill>
                  <a:srgbClr val="000000"/>
                </a:solidFill>
                <a:latin typeface="Arial"/>
                <a:ea typeface="Arial"/>
                <a:cs typeface="Arial"/>
                <a:sym typeface="Arial"/>
              </a:rPr>
              <a:t>generación de aplicaciones,</a:t>
            </a:r>
            <a:r>
              <a:rPr lang="es-ES" sz="1100">
                <a:latin typeface="Arial"/>
                <a:ea typeface="Arial"/>
                <a:cs typeface="Arial"/>
                <a:sym typeface="Arial"/>
              </a:rPr>
              <a:t> la cual, a su vez, ha creado un nuevo conjunto de requisitos para las </a:t>
            </a:r>
            <a:r>
              <a:rPr lang="es-ES" sz="1100">
                <a:solidFill>
                  <a:srgbClr val="000000"/>
                </a:solidFill>
                <a:latin typeface="Arial"/>
                <a:ea typeface="Arial"/>
                <a:cs typeface="Arial"/>
                <a:sym typeface="Arial"/>
              </a:rPr>
              <a:t>bases de datos</a:t>
            </a:r>
            <a:r>
              <a:rPr lang="es-ES" sz="1100">
                <a:latin typeface="Arial"/>
                <a:ea typeface="Arial"/>
                <a:cs typeface="Arial"/>
                <a:sym typeface="Arial"/>
              </a:rPr>
              <a:t>. </a:t>
            </a:r>
            <a:r>
              <a:rPr lang="es-ES" sz="1100">
                <a:solidFill>
                  <a:srgbClr val="000000"/>
                </a:solidFill>
                <a:latin typeface="Arial"/>
                <a:ea typeface="Arial"/>
                <a:cs typeface="Arial"/>
                <a:sym typeface="Arial"/>
              </a:rPr>
              <a:t>Estas</a:t>
            </a:r>
            <a:r>
              <a:rPr lang="es-ES" sz="1100">
                <a:latin typeface="Arial"/>
                <a:ea typeface="Arial"/>
                <a:cs typeface="Arial"/>
                <a:sym typeface="Arial"/>
              </a:rPr>
              <a:t> </a:t>
            </a:r>
            <a:r>
              <a:rPr lang="es-ES" sz="1100">
                <a:solidFill>
                  <a:srgbClr val="000000"/>
                </a:solidFill>
                <a:latin typeface="Arial"/>
                <a:ea typeface="Arial"/>
                <a:cs typeface="Arial"/>
                <a:sym typeface="Arial"/>
              </a:rPr>
              <a:t>aplicaciones</a:t>
            </a:r>
            <a:r>
              <a:rPr lang="es-ES" sz="1100">
                <a:latin typeface="Arial"/>
                <a:ea typeface="Arial"/>
                <a:cs typeface="Arial"/>
                <a:sym typeface="Arial"/>
              </a:rPr>
              <a:t> necesitan bases de datos capaces de almacenar desde terabytes hasta petabytes de nuevos </a:t>
            </a:r>
            <a:r>
              <a:rPr lang="es-ES" sz="1100">
                <a:solidFill>
                  <a:srgbClr val="000000"/>
                </a:solidFill>
                <a:latin typeface="Arial"/>
                <a:ea typeface="Arial"/>
                <a:cs typeface="Arial"/>
                <a:sym typeface="Arial"/>
              </a:rPr>
              <a:t>tipos</a:t>
            </a:r>
            <a:r>
              <a:rPr lang="es-ES" sz="1100">
                <a:latin typeface="Arial"/>
                <a:ea typeface="Arial"/>
                <a:cs typeface="Arial"/>
                <a:sym typeface="Arial"/>
              </a:rPr>
              <a:t> de datos, proporcionar acceso a los datos con una latencia de milisegundos, procesar millones de solicitudes </a:t>
            </a:r>
            <a:r>
              <a:rPr lang="es-ES" sz="1100">
                <a:solidFill>
                  <a:srgbClr val="000000"/>
                </a:solidFill>
                <a:latin typeface="Arial"/>
                <a:ea typeface="Arial"/>
                <a:cs typeface="Arial"/>
                <a:sym typeface="Arial"/>
              </a:rPr>
              <a:t>por</a:t>
            </a:r>
            <a:r>
              <a:rPr lang="es-ES" sz="1100">
                <a:latin typeface="Arial"/>
                <a:ea typeface="Arial"/>
                <a:cs typeface="Arial"/>
                <a:sym typeface="Arial"/>
              </a:rPr>
              <a:t> segundo y escalar para admitir millones de </a:t>
            </a:r>
            <a:r>
              <a:rPr lang="es-ES" sz="1100">
                <a:solidFill>
                  <a:srgbClr val="000000"/>
                </a:solidFill>
                <a:latin typeface="Arial"/>
                <a:ea typeface="Arial"/>
                <a:cs typeface="Arial"/>
                <a:sym typeface="Arial"/>
              </a:rPr>
              <a:t>usuarios</a:t>
            </a:r>
            <a:r>
              <a:rPr lang="es-ES" sz="1100">
                <a:latin typeface="Arial"/>
                <a:ea typeface="Arial"/>
                <a:cs typeface="Arial"/>
                <a:sym typeface="Arial"/>
              </a:rPr>
              <a:t> </a:t>
            </a:r>
            <a:r>
              <a:rPr lang="es-ES" sz="1100">
                <a:solidFill>
                  <a:srgbClr val="000000"/>
                </a:solidFill>
                <a:latin typeface="Arial"/>
                <a:ea typeface="Arial"/>
                <a:cs typeface="Arial"/>
                <a:sym typeface="Arial"/>
              </a:rPr>
              <a:t>en cualquier parte</a:t>
            </a:r>
            <a:r>
              <a:rPr lang="es-ES" sz="1100">
                <a:latin typeface="Arial"/>
                <a:ea typeface="Arial"/>
                <a:cs typeface="Arial"/>
                <a:sym typeface="Arial"/>
              </a:rPr>
              <a:t> del </a:t>
            </a:r>
            <a:r>
              <a:rPr lang="es-ES" sz="1100">
                <a:solidFill>
                  <a:srgbClr val="000000"/>
                </a:solidFill>
                <a:latin typeface="Arial"/>
                <a:ea typeface="Arial"/>
                <a:cs typeface="Arial"/>
                <a:sym typeface="Arial"/>
              </a:rPr>
              <a:t>mundo</a:t>
            </a:r>
            <a:r>
              <a:rPr lang="es-ES" sz="1100">
                <a:latin typeface="Arial"/>
                <a:ea typeface="Arial"/>
                <a:cs typeface="Arial"/>
                <a:sym typeface="Arial"/>
              </a:rPr>
              <a:t>. Para cumplir estos requisitos, se necesitan bases de datos relacionales y no relacionales diseñadas especialmente para gestionar las necesidades específicas de las </a:t>
            </a:r>
            <a:r>
              <a:rPr lang="es-ES" sz="1100">
                <a:solidFill>
                  <a:srgbClr val="000000"/>
                </a:solidFill>
                <a:latin typeface="Arial"/>
                <a:ea typeface="Arial"/>
                <a:cs typeface="Arial"/>
                <a:sym typeface="Arial"/>
              </a:rPr>
              <a:t>aplicaciones</a:t>
            </a:r>
            <a:r>
              <a:rPr lang="es-ES" sz="1100">
                <a:latin typeface="Arial"/>
                <a:ea typeface="Arial"/>
                <a:cs typeface="Arial"/>
                <a:sym typeface="Arial"/>
              </a:rPr>
              <a:t>. AWS ofrece una amplia variedad de bases de datos personalizadas para sus casos de uso de </a:t>
            </a:r>
            <a:r>
              <a:rPr lang="es-ES" sz="1100">
                <a:solidFill>
                  <a:srgbClr val="000000"/>
                </a:solidFill>
                <a:latin typeface="Arial"/>
                <a:ea typeface="Arial"/>
                <a:cs typeface="Arial"/>
                <a:sym typeface="Arial"/>
              </a:rPr>
              <a:t>aplicaciones</a:t>
            </a:r>
            <a:r>
              <a:rPr lang="es-ES" sz="1100">
                <a:latin typeface="Arial"/>
                <a:ea typeface="Arial"/>
                <a:cs typeface="Arial"/>
                <a:sym typeface="Arial"/>
              </a:rPr>
              <a:t> específicos.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En esta actividad, analizaremos una de las tres situaciones de negocios que se obtuvieron de clientes reales de AWS. Deben formarse grupos de cuatro o cinco. </a:t>
            </a:r>
            <a:endParaRPr/>
          </a:p>
          <a:p>
            <a:pPr indent="0" lvl="0" marL="0" marR="0" rtl="0" algn="l">
              <a:lnSpc>
                <a:spcPct val="100000"/>
              </a:lnSpc>
              <a:spcBef>
                <a:spcPts val="0"/>
              </a:spcBef>
              <a:spcAft>
                <a:spcPts val="0"/>
              </a:spcAft>
              <a:buClr>
                <a:schemeClr val="dk1"/>
              </a:buClr>
              <a:buSzPts val="1100"/>
              <a:buFont typeface="Calibri"/>
              <a:buNone/>
            </a:pPr>
            <a:r>
              <a:t/>
            </a:r>
            <a:endParaRPr sz="1100">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Ahora, se debe revisar el caso práctico asignado. A continuación, se tiene que crear una presentación que describa la mejor solución de base de datos para la organización que se describe en el caso de su grupo. La presentación debe incluir los factores clave que se tuvieron en cuenta al seleccionar la tecnología de base de datos, además de cualquier factor que pudiera cambiar la recomendación.</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Ahora, se debe revisar el caso práctico asignado. A continuación, se tiene que crear una presentación que describa la mejor solución de base de datos para la organización que se describe en el caso de su grupo. La presentación debe incluir los factores clave que se tuvieron en cuenta al seleccionar la tecnología de base de datos, además de cualquier factor que pudiera cambiar la recomendación.</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Ahora, se debe revisar el caso práctico asignado. A continuación, se tiene que crear una presentación que describa la mejor solución de base de datos para la organización que se describe en el caso de su grupo. La presentación debe incluir los factores clave que se tuvieron en cuenta al seleccionar la tecnología de base de datos, además de cualquier factor que pudiera cambiar la recomendación.</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Ha llegado el momento de hacer un repaso del módulo y concluir con una revisión de conocimientos y un debate sobre una pregunta del examen de certificación de prueba.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6:notes"/>
          <p:cNvSpPr txBox="1"/>
          <p:nvPr>
            <p:ph idx="1" type="body"/>
          </p:nvPr>
        </p:nvSpPr>
        <p:spPr>
          <a:xfrm>
            <a:off x="685800" y="4400550"/>
            <a:ext cx="5486400" cy="35810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Las soluciones de AWS suelen corresponder a una de dos categorías: administradas o no administradas.</a:t>
            </a:r>
            <a:endParaRPr/>
          </a:p>
          <a:p>
            <a:pPr indent="0" lvl="0" marL="0" rtl="0" algn="l">
              <a:spcBef>
                <a:spcPts val="0"/>
              </a:spcBef>
              <a:spcAft>
                <a:spcPts val="0"/>
              </a:spcAft>
              <a:buNone/>
            </a:pP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rPr lang="es-ES" sz="1100">
                <a:solidFill>
                  <a:schemeClr val="dk1"/>
                </a:solidFill>
                <a:latin typeface="Arial"/>
                <a:ea typeface="Arial"/>
                <a:cs typeface="Arial"/>
                <a:sym typeface="Arial"/>
              </a:rPr>
              <a:t>En general, los servicios no administrados se aprovisionan en partes discretas, según lo que especifica el usuario. Debe administrar el modo en que el servicio responde a los cambios en la carga, los errores y las situaciones por los que los recursos dejan de estar disponibles. Supongamos que lanza un servidor web en una instancia de Amazon Elastic Compute Cloud (Amazon EC2). Dado que Amazon EC2 es una solución no administrada, dicho servidor web no escalará para tolerar el aumento de la carga de tráfico ni sustituirá las instancias en mal estado por otras en buen estado, a menos que especifique que debe utilizar una solución de escalado, como AWS Auto Scaling El beneficio de usar un servicio no administrado es que se tiene un control más estricto sobre el modo en que la solución gestiona los cambios en la carga, los errores y las situaciones por los que los recursos dejan de estar disponibles.</a:t>
            </a:r>
            <a:endParaRPr/>
          </a:p>
          <a:p>
            <a:pPr indent="0" lvl="0" marL="0" rtl="0" algn="l">
              <a:spcBef>
                <a:spcPts val="0"/>
              </a:spcBef>
              <a:spcAft>
                <a:spcPts val="0"/>
              </a:spcAft>
              <a:buNone/>
            </a:pP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rPr lang="es-ES" sz="1100">
                <a:solidFill>
                  <a:schemeClr val="dk1"/>
                </a:solidFill>
                <a:latin typeface="Arial"/>
                <a:ea typeface="Arial"/>
                <a:cs typeface="Arial"/>
                <a:sym typeface="Arial"/>
              </a:rPr>
              <a:t>Los servicios administrados requieren configuración por parte del usuario. Por ejemplo, el usuario crea un bucket de Amazon Simple Storage Service (Amazon S3) y, a continuación, establece los permisos para él. Sin embargo, los servicios administrados suelen requerir menos configuración. Supongamos que tiene un sitio web estático que aloja en una solución de almacenamiento basada en la nube, como Amazon S3. El sitio web estático no tiene un servidor web. Sin embargo, como Amazon S3 es una solución administrada, este servicio se encargará de gestionar automática e internamente ciertas características, como el escalado, la tolerancia a errores y la disponibilidad. </a:t>
            </a:r>
            <a:endParaRPr/>
          </a:p>
          <a:p>
            <a:pPr indent="0" lvl="0" marL="0" rtl="0" algn="l">
              <a:spcBef>
                <a:spcPts val="0"/>
              </a:spcBef>
              <a:spcAft>
                <a:spcPts val="0"/>
              </a:spcAft>
              <a:buNone/>
            </a:pP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rPr lang="es-ES" sz="1100">
                <a:solidFill>
                  <a:schemeClr val="dk1"/>
                </a:solidFill>
                <a:latin typeface="Arial"/>
                <a:ea typeface="Arial"/>
                <a:cs typeface="Arial"/>
                <a:sym typeface="Arial"/>
              </a:rPr>
              <a:t>Ahora, consideraremos los desafíos de ejecutar una base de datos relacional independiente y no administrada. Luego, aprenderá cómo Amazon RDS aborda estos desafíos.</a:t>
            </a:r>
            <a:endParaRPr/>
          </a:p>
        </p:txBody>
      </p:sp>
      <p:sp>
        <p:nvSpPr>
          <p:cNvPr id="253" name="Google Shape;253;p6: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En resumen, en este módulo aprendió a hacer lo siguiente:</a:t>
            </a:r>
            <a:endParaRPr/>
          </a:p>
          <a:p>
            <a:pPr indent="-104775" lvl="0" marL="104775" rtl="0" algn="l">
              <a:lnSpc>
                <a:spcPct val="150000"/>
              </a:lnSpc>
              <a:spcBef>
                <a:spcPts val="0"/>
              </a:spcBef>
              <a:spcAft>
                <a:spcPts val="0"/>
              </a:spcAft>
              <a:buClr>
                <a:schemeClr val="accent1"/>
              </a:buClr>
              <a:buSzPts val="1100"/>
              <a:buFont typeface="Arial"/>
              <a:buChar char="•"/>
            </a:pPr>
            <a:r>
              <a:rPr lang="es-ES" sz="1100">
                <a:latin typeface="Arial"/>
                <a:ea typeface="Arial"/>
                <a:cs typeface="Arial"/>
                <a:sym typeface="Arial"/>
              </a:rPr>
              <a:t>Describir Amazon Relational Database Service (Amazon RDS)</a:t>
            </a:r>
            <a:endParaRPr/>
          </a:p>
          <a:p>
            <a:pPr indent="-104775" lvl="0" marL="104775"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Identificar la funcionalidad en Amazon RDS</a:t>
            </a:r>
            <a:endParaRPr/>
          </a:p>
          <a:p>
            <a:pPr indent="-104775" lvl="0" marL="104775"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Describir Amazon DynamoDB</a:t>
            </a:r>
            <a:endParaRPr sz="1100">
              <a:latin typeface="Arial"/>
              <a:ea typeface="Arial"/>
              <a:cs typeface="Arial"/>
              <a:sym typeface="Arial"/>
            </a:endParaRPr>
          </a:p>
          <a:p>
            <a:pPr indent="-104775" lvl="0" marL="104775"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Identificar la funcionalidad en Amazon DynamoDB</a:t>
            </a:r>
            <a:endParaRPr sz="1100">
              <a:latin typeface="Arial"/>
              <a:ea typeface="Arial"/>
              <a:cs typeface="Arial"/>
              <a:sym typeface="Arial"/>
            </a:endParaRPr>
          </a:p>
          <a:p>
            <a:pPr indent="-104775" lvl="0" marL="104775"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Describir Amazon Redshift</a:t>
            </a:r>
            <a:endParaRPr sz="1100">
              <a:latin typeface="Arial"/>
              <a:ea typeface="Arial"/>
              <a:cs typeface="Arial"/>
              <a:sym typeface="Arial"/>
            </a:endParaRPr>
          </a:p>
          <a:p>
            <a:pPr indent="-104775" lvl="0" marL="104775"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Describir Amazon Aurora</a:t>
            </a:r>
            <a:endParaRPr/>
          </a:p>
          <a:p>
            <a:pPr indent="-342900" lvl="0" marL="347472" rtl="0" algn="l">
              <a:lnSpc>
                <a:spcPct val="150000"/>
              </a:lnSpc>
              <a:spcBef>
                <a:spcPts val="600"/>
              </a:spcBef>
              <a:spcAft>
                <a:spcPts val="0"/>
              </a:spcAft>
              <a:buClr>
                <a:schemeClr val="accent1"/>
              </a:buClr>
              <a:buSzPts val="1100"/>
              <a:buFont typeface="Arial"/>
              <a:buChar char="•"/>
            </a:pPr>
            <a:r>
              <a:rPr lang="es-ES" sz="1100">
                <a:latin typeface="Arial"/>
                <a:ea typeface="Arial"/>
                <a:cs typeface="Arial"/>
                <a:sym typeface="Arial"/>
              </a:rPr>
              <a:t>Realizar tareas en una base de datos de RDS, como lanzamientos, configuraciones e interacciones</a:t>
            </a:r>
            <a:endParaRPr/>
          </a:p>
          <a:p>
            <a:pPr indent="0" lvl="0" marL="0" rtl="0" algn="l">
              <a:spcBef>
                <a:spcPts val="6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El instructor podría decidir dirigir una conversación acerca de los aprendizajes clave del laboratorio después de completarlo. </a:t>
            </a:r>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Observe las opciones de respuesta y descarte algunas en función de las palabras clave que se destacaron previamente.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1079" name="Google Shape;1079;p62:notes"/>
          <p:cNvSpPr txBox="1"/>
          <p:nvPr>
            <p:ph idx="11" type="ftr"/>
          </p:nvPr>
        </p:nvSpPr>
        <p:spPr>
          <a:xfrm>
            <a:off x="0" y="8685213"/>
            <a:ext cx="5347504"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s-ES"/>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s-ES" sz="1100">
                <a:latin typeface="Arial"/>
                <a:ea typeface="Arial"/>
                <a:cs typeface="Arial"/>
                <a:sym typeface="Arial"/>
              </a:rPr>
              <a:t>Si desea obtener más información acerca de los temas que se trataron en este módulo, tal vez le resulten útiles los siguientes recursos adicionales:</a:t>
            </a:r>
            <a:endParaRPr/>
          </a:p>
          <a:p>
            <a:pPr indent="-171450" lvl="0" marL="171450" rtl="0" algn="l">
              <a:spcBef>
                <a:spcPts val="0"/>
              </a:spcBef>
              <a:spcAft>
                <a:spcPts val="0"/>
              </a:spcAft>
              <a:buClr>
                <a:schemeClr val="dk1"/>
              </a:buClr>
              <a:buSzPts val="1100"/>
              <a:buFont typeface="Arial"/>
              <a:buChar char="•"/>
            </a:pPr>
            <a:r>
              <a:rPr lang="es-ES" sz="1100" u="sng">
                <a:solidFill>
                  <a:schemeClr val="hlink"/>
                </a:solidFill>
                <a:latin typeface="Arial"/>
                <a:ea typeface="Arial"/>
                <a:cs typeface="Arial"/>
                <a:sym typeface="Arial"/>
                <a:hlinkClick r:id="rId2"/>
              </a:rPr>
              <a:t>Página de bases de datos de AWS</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u="sng">
                <a:solidFill>
                  <a:schemeClr val="hlink"/>
                </a:solidFill>
                <a:latin typeface="Arial"/>
                <a:ea typeface="Arial"/>
                <a:cs typeface="Arial"/>
                <a:sym typeface="Arial"/>
                <a:hlinkClick r:id="rId3"/>
              </a:rPr>
              <a:t>Página de Amazon RDS</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u="sng">
                <a:solidFill>
                  <a:schemeClr val="hlink"/>
                </a:solidFill>
                <a:latin typeface="Arial"/>
                <a:ea typeface="Arial"/>
                <a:cs typeface="Arial"/>
                <a:sym typeface="Arial"/>
                <a:hlinkClick r:id="rId4"/>
              </a:rPr>
              <a:t>Información general sobre los servicios de bases de datos de Amazon</a:t>
            </a:r>
            <a:endParaRPr sz="1100">
              <a:latin typeface="Arial"/>
              <a:ea typeface="Arial"/>
              <a:cs typeface="Arial"/>
              <a:sym typeface="Arial"/>
            </a:endParaRPr>
          </a:p>
          <a:p>
            <a:pPr indent="-171450" lvl="0" marL="171450" rtl="0" algn="l">
              <a:spcBef>
                <a:spcPts val="0"/>
              </a:spcBef>
              <a:spcAft>
                <a:spcPts val="0"/>
              </a:spcAft>
              <a:buClr>
                <a:schemeClr val="dk1"/>
              </a:buClr>
              <a:buSzPts val="1100"/>
              <a:buFont typeface="Arial"/>
              <a:buChar char="•"/>
            </a:pPr>
            <a:r>
              <a:rPr lang="es-ES" sz="1100" u="sng">
                <a:solidFill>
                  <a:schemeClr val="hlink"/>
                </a:solidFill>
                <a:latin typeface="Arial"/>
                <a:ea typeface="Arial"/>
                <a:cs typeface="Arial"/>
                <a:sym typeface="Arial"/>
                <a:hlinkClick r:id="rId5"/>
              </a:rPr>
              <a:t>Introducción a las bases de datos de AWS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latin typeface="Arial"/>
                <a:ea typeface="Arial"/>
                <a:cs typeface="Arial"/>
                <a:sym typeface="Arial"/>
              </a:rPr>
              <a:t>¡Gracias por participar!</a:t>
            </a:r>
            <a:endParaRPr/>
          </a:p>
        </p:txBody>
      </p:sp>
      <p:sp>
        <p:nvSpPr>
          <p:cNvPr id="1098" name="Google Shape;1098;p64: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Cuando ejecuta su propia base de datos relacional, es responsable de varias tareas administrativas, como el mantenimiento del servidor y la huella energética, el software, la instalación, la implementación de parches y las copias de seguridad de la base de datos. También se encarga de garantizar una alta disponibilidad, de planificar la escalabilidad y la seguridad de los datos, y de instalar el sistema operativo e implementarle parches. Todas estas tareas ocupan recursos que podrían dedicarse a otros elementos de su lista de asuntos pendientes y requieren experiencia en varias áreas. </a:t>
            </a:r>
            <a:endParaRPr/>
          </a:p>
        </p:txBody>
      </p:sp>
      <p:sp>
        <p:nvSpPr>
          <p:cNvPr id="267" name="Google Shape;267;p7:notes"/>
          <p:cNvSpPr txBox="1"/>
          <p:nvPr/>
        </p:nvSpPr>
        <p:spPr>
          <a:xfrm>
            <a:off x="4501557" y="8321656"/>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Amazon RDS es un servicio administrado que configura y opera una base de datos relacional en la nube.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Para enfrentar los desafíos de ejecutar una base de datos relacional independiente y no administrada, AWS proporciona un servicio que configura, opera y escala la base de datos relacional sin necesidad de administrarla constantemente. Amazon RDS proporciona capacidad rentable y de tamaño modificable, a la vez que automatiza las tareas administrativas que consumen mucho tiempo.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Amazon RDS le permite centrarse en sus aplicaciones para poder proporcionarles el rendimiento, la alta disponibilidad, la seguridad y la compatibilidad que necesitan. Con este servicio, puede enfocarse principalmente en los datos y en optimizar su aplicación.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chemeClr val="dk1"/>
                </a:solidFill>
                <a:latin typeface="Arial"/>
                <a:ea typeface="Arial"/>
                <a:cs typeface="Arial"/>
                <a:sym typeface="Arial"/>
              </a:rPr>
              <a:t>¿Qué significa el término </a:t>
            </a:r>
            <a:r>
              <a:rPr b="1" i="0" lang="es-ES" sz="1100">
                <a:solidFill>
                  <a:schemeClr val="dk1"/>
                </a:solidFill>
                <a:latin typeface="Arial"/>
                <a:ea typeface="Arial"/>
                <a:cs typeface="Arial"/>
                <a:sym typeface="Arial"/>
              </a:rPr>
              <a:t>servicios administrados</a:t>
            </a:r>
            <a:r>
              <a:rPr b="0" i="0" lang="es-ES" sz="1100">
                <a:solidFill>
                  <a:schemeClr val="dk1"/>
                </a:solidFill>
                <a:latin typeface="Arial"/>
                <a:ea typeface="Arial"/>
                <a:cs typeface="Arial"/>
                <a:sym typeface="Arial"/>
              </a:rPr>
              <a:t>?</a:t>
            </a:r>
            <a:r>
              <a:rPr lang="es-ES" sz="1100">
                <a:solidFill>
                  <a:schemeClr val="dk1"/>
                </a:solidFill>
                <a:latin typeface="Arial"/>
                <a:ea typeface="Arial"/>
                <a:cs typeface="Arial"/>
                <a:sym typeface="Arial"/>
              </a:rPr>
              <a:t>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Cuando la base de datos está en las instalaciones, su administrador es el responsable de todo. Las tareas de administración de las bases de datos incluyen la optimización de las aplicaciones y las consultas; la configuración del hardware; la implementación de parches en el hardware; la configuración de las redes y la energía; y la administración de la calefacción, la ventilación y el aire acondicionado (HVAC).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Si se traslada a una base de datos que se ejecute en una </a:t>
            </a:r>
            <a:r>
              <a:rPr b="1" lang="es-ES" sz="1100">
                <a:solidFill>
                  <a:schemeClr val="dk1"/>
                </a:solidFill>
                <a:latin typeface="Arial"/>
                <a:ea typeface="Arial"/>
                <a:cs typeface="Arial"/>
                <a:sym typeface="Arial"/>
              </a:rPr>
              <a:t>instancia de Amazon Elastic Compute Cloud (Amazon EC2)</a:t>
            </a:r>
            <a:r>
              <a:rPr lang="es-ES" sz="1100">
                <a:solidFill>
                  <a:schemeClr val="dk1"/>
                </a:solidFill>
                <a:latin typeface="Arial"/>
                <a:ea typeface="Arial"/>
                <a:cs typeface="Arial"/>
                <a:sym typeface="Arial"/>
              </a:rPr>
              <a:t>, ya no tendrá que administrar el hardware subyacente ni las operaciones del centro de datos. Sin embargo, seguirá siendo responsable de la aplicación de parches al sistema operativo y de la administración de todas las operaciones de software y copia de seguridad. </a:t>
            </a:r>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rPr lang="es-ES" sz="1100">
                <a:solidFill>
                  <a:schemeClr val="dk1"/>
                </a:solidFill>
                <a:latin typeface="Arial"/>
                <a:ea typeface="Arial"/>
                <a:cs typeface="Arial"/>
                <a:sym typeface="Arial"/>
              </a:rPr>
              <a:t>Si instala su base de datos en </a:t>
            </a:r>
            <a:r>
              <a:rPr b="1" lang="es-ES" sz="1100">
                <a:solidFill>
                  <a:schemeClr val="dk1"/>
                </a:solidFill>
                <a:latin typeface="Arial"/>
                <a:ea typeface="Arial"/>
                <a:cs typeface="Arial"/>
                <a:sym typeface="Arial"/>
              </a:rPr>
              <a:t>Amazon RDS</a:t>
            </a:r>
            <a:r>
              <a:rPr b="0" lang="es-ES" sz="1100">
                <a:solidFill>
                  <a:schemeClr val="dk1"/>
                </a:solidFill>
                <a:latin typeface="Arial"/>
                <a:ea typeface="Arial"/>
                <a:cs typeface="Arial"/>
                <a:sym typeface="Arial"/>
              </a:rPr>
              <a:t> o </a:t>
            </a:r>
            <a:r>
              <a:rPr b="1" lang="es-ES" sz="1100">
                <a:solidFill>
                  <a:schemeClr val="dk1"/>
                </a:solidFill>
                <a:latin typeface="Arial"/>
                <a:ea typeface="Arial"/>
                <a:cs typeface="Arial"/>
                <a:sym typeface="Arial"/>
              </a:rPr>
              <a:t>Amazon Aurora</a:t>
            </a:r>
            <a:r>
              <a:rPr lang="es-ES" sz="1100">
                <a:solidFill>
                  <a:schemeClr val="dk1"/>
                </a:solidFill>
                <a:latin typeface="Arial"/>
                <a:ea typeface="Arial"/>
                <a:cs typeface="Arial"/>
                <a:sym typeface="Arial"/>
              </a:rPr>
              <a:t>, reduce sus responsabilidades administrativas. Si migra sus recursos a la nube, puede escalar su base de datos, habilitar la alta disponibilidad, administrar las copias de seguridad e implementar los parches de manera automática. Por lo tanto, podrá centrarse en lo que realmente importa más: optimizar su aplicación.</a:t>
            </a:r>
            <a:endParaRPr/>
          </a:p>
        </p:txBody>
      </p:sp>
      <p:sp>
        <p:nvSpPr>
          <p:cNvPr id="303" name="Google Shape;303;p9:notes"/>
          <p:cNvSpPr txBox="1"/>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id="14" name="Google Shape;14;p66"/>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 name="Google Shape;15;p6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6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7" name="Google Shape;17;p66"/>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74" name="Shape 74"/>
        <p:cNvGrpSpPr/>
        <p:nvPr/>
      </p:nvGrpSpPr>
      <p:grpSpPr>
        <a:xfrm>
          <a:off x="0" y="0"/>
          <a:ext cx="0" cy="0"/>
          <a:chOff x="0" y="0"/>
          <a:chExt cx="0" cy="0"/>
        </a:xfrm>
      </p:grpSpPr>
      <p:pic>
        <p:nvPicPr>
          <p:cNvPr id="75" name="Google Shape;75;p75"/>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76" name="Google Shape;76;p7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7" name="Google Shape;77;p75"/>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
        <p:nvSpPr>
          <p:cNvPr id="78" name="Google Shape;78;p75"/>
          <p:cNvSpPr txBox="1"/>
          <p:nvPr/>
        </p:nvSpPr>
        <p:spPr>
          <a:xfrm>
            <a:off x="423968" y="6071367"/>
            <a:ext cx="8921913"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900">
                <a:solidFill>
                  <a:schemeClr val="lt1"/>
                </a:solidFill>
                <a:latin typeface="Arial"/>
                <a:ea typeface="Arial"/>
                <a:cs typeface="Arial"/>
                <a:sym typeface="Arial"/>
              </a:rPr>
              <a:t>© 2019 Amazon Web Services, Inc. o sus empresas afiliadas. Todos los derechos reservados. Este contenido no puede reproducirse ni redistribuirse, total ni parcialmente, sin el permiso previo por escrito de Amazon Web Services, Inc. Queda prohibida la copia, el préstamo o la venta de carácter comercial. Envíenos sus correcciones o comentarios relacionados con el curso a: </a:t>
            </a:r>
            <a:r>
              <a:rPr lang="es-ES" sz="900" u="sng">
                <a:solidFill>
                  <a:schemeClr val="lt1"/>
                </a:solidFill>
                <a:latin typeface="Arial"/>
                <a:ea typeface="Arial"/>
                <a:cs typeface="Arial"/>
                <a:sym typeface="Arial"/>
              </a:rPr>
              <a:t>aws-course-feedback@amazon.com</a:t>
            </a:r>
            <a:r>
              <a:rPr lang="es-ES" sz="900">
                <a:solidFill>
                  <a:schemeClr val="lt1"/>
                </a:solidFill>
                <a:latin typeface="Arial"/>
                <a:ea typeface="Arial"/>
                <a:cs typeface="Arial"/>
                <a:sym typeface="Arial"/>
              </a:rPr>
              <a:t>. Si tiene cualquier otra duda, contacte con nosotros en: </a:t>
            </a:r>
            <a:r>
              <a:rPr lang="es-ES" sz="900" u="sng">
                <a:solidFill>
                  <a:schemeClr val="lt1"/>
                </a:solidFill>
                <a:latin typeface="Arial"/>
                <a:ea typeface="Arial"/>
                <a:cs typeface="Arial"/>
                <a:sym typeface="Arial"/>
              </a:rPr>
              <a:t>https://aws.amazon.com/contact-us/aws-training/</a:t>
            </a:r>
            <a:r>
              <a:rPr lang="es-ES" sz="900">
                <a:solidFill>
                  <a:schemeClr val="lt1"/>
                </a:solidFill>
                <a:latin typeface="Arial"/>
                <a:ea typeface="Arial"/>
                <a:cs typeface="Arial"/>
                <a:sym typeface="Arial"/>
              </a:rPr>
              <a:t>. Todas las marcas comerciales pertenecen a sus propietarios.</a:t>
            </a:r>
            <a:endParaRPr/>
          </a:p>
          <a:p>
            <a:pPr indent="0" lvl="0" marL="0" marR="0" rtl="0" algn="just">
              <a:spcBef>
                <a:spcPts val="0"/>
              </a:spcBef>
              <a:spcAft>
                <a:spcPts val="0"/>
              </a:spcAft>
              <a:buNone/>
            </a:pPr>
            <a:r>
              <a:t/>
            </a:r>
            <a:endParaRPr sz="9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79" name="Shape 79"/>
        <p:cNvGrpSpPr/>
        <p:nvPr/>
      </p:nvGrpSpPr>
      <p:grpSpPr>
        <a:xfrm>
          <a:off x="0" y="0"/>
          <a:ext cx="0" cy="0"/>
          <a:chOff x="0" y="0"/>
          <a:chExt cx="0" cy="0"/>
        </a:xfrm>
      </p:grpSpPr>
      <p:pic>
        <p:nvPicPr>
          <p:cNvPr id="80" name="Google Shape;80;p7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81" name="Google Shape;81;p76"/>
          <p:cNvSpPr txBox="1"/>
          <p:nvPr>
            <p:ph type="title"/>
          </p:nvPr>
        </p:nvSpPr>
        <p:spPr>
          <a:xfrm>
            <a:off x="419101" y="365125"/>
            <a:ext cx="9037416"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6"/>
          <p:cNvSpPr txBox="1"/>
          <p:nvPr>
            <p:ph idx="1" type="body"/>
          </p:nvPr>
        </p:nvSpPr>
        <p:spPr>
          <a:xfrm>
            <a:off x="419100"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7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84" name="Google Shape;84;p76"/>
          <p:cNvSpPr txBox="1"/>
          <p:nvPr>
            <p:ph idx="2" type="body"/>
          </p:nvPr>
        </p:nvSpPr>
        <p:spPr>
          <a:xfrm>
            <a:off x="8173686"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76"/>
          <p:cNvSpPr txBox="1"/>
          <p:nvPr>
            <p:ph idx="3" type="body"/>
          </p:nvPr>
        </p:nvSpPr>
        <p:spPr>
          <a:xfrm>
            <a:off x="4314209" y="1528175"/>
            <a:ext cx="3593592" cy="46451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6" name="Google Shape;86;p7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87" name="Google Shape;87;p76"/>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88" name="Shape 88"/>
        <p:cNvGrpSpPr/>
        <p:nvPr/>
      </p:nvGrpSpPr>
      <p:grpSpPr>
        <a:xfrm>
          <a:off x="0" y="0"/>
          <a:ext cx="0" cy="0"/>
          <a:chOff x="0" y="0"/>
          <a:chExt cx="0" cy="0"/>
        </a:xfrm>
      </p:grpSpPr>
      <p:pic>
        <p:nvPicPr>
          <p:cNvPr id="89" name="Google Shape;89;p7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0" name="Google Shape;90;p7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7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92" name="Google Shape;92;p77"/>
          <p:cNvSpPr txBox="1"/>
          <p:nvPr>
            <p:ph idx="1" type="body"/>
          </p:nvPr>
        </p:nvSpPr>
        <p:spPr>
          <a:xfrm>
            <a:off x="419099" y="2041932"/>
            <a:ext cx="11335473"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77"/>
          <p:cNvSpPr txBox="1"/>
          <p:nvPr>
            <p:ph idx="2" type="body"/>
          </p:nvPr>
        </p:nvSpPr>
        <p:spPr>
          <a:xfrm>
            <a:off x="419100" y="1524000"/>
            <a:ext cx="11335473"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4" name="Google Shape;94;p7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95" name="Google Shape;95;p77"/>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96" name="Shape 96"/>
        <p:cNvGrpSpPr/>
        <p:nvPr/>
      </p:nvGrpSpPr>
      <p:grpSpPr>
        <a:xfrm>
          <a:off x="0" y="0"/>
          <a:ext cx="0" cy="0"/>
          <a:chOff x="0" y="0"/>
          <a:chExt cx="0" cy="0"/>
        </a:xfrm>
      </p:grpSpPr>
      <p:pic>
        <p:nvPicPr>
          <p:cNvPr id="97" name="Google Shape;97;p7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98" name="Google Shape;98;p7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7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101" name="Google Shape;101;p7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02" name="Google Shape;102;p78"/>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Up">
  <p:cSld name="Code 2 Up">
    <p:spTree>
      <p:nvGrpSpPr>
        <p:cNvPr id="103" name="Shape 103"/>
        <p:cNvGrpSpPr/>
        <p:nvPr/>
      </p:nvGrpSpPr>
      <p:grpSpPr>
        <a:xfrm>
          <a:off x="0" y="0"/>
          <a:ext cx="0" cy="0"/>
          <a:chOff x="0" y="0"/>
          <a:chExt cx="0" cy="0"/>
        </a:xfrm>
      </p:grpSpPr>
      <p:pic>
        <p:nvPicPr>
          <p:cNvPr id="104" name="Google Shape;104;p7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5" name="Google Shape;105;p7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79"/>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7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08" name="Google Shape;108;p79"/>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solidFill>
                  <a:schemeClr val="dk1"/>
                </a:solidFill>
                <a:latin typeface="Droid Sans Mono"/>
                <a:ea typeface="Droid Sans Mono"/>
                <a:cs typeface="Droid Sans Mono"/>
                <a:sym typeface="Droid Sans Mono"/>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9" name="Google Shape;109;p7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10" name="Google Shape;110;p79"/>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p:cSld name="4 Picture">
    <p:spTree>
      <p:nvGrpSpPr>
        <p:cNvPr id="111" name="Shape 111"/>
        <p:cNvGrpSpPr/>
        <p:nvPr/>
      </p:nvGrpSpPr>
      <p:grpSpPr>
        <a:xfrm>
          <a:off x="0" y="0"/>
          <a:ext cx="0" cy="0"/>
          <a:chOff x="0" y="0"/>
          <a:chExt cx="0" cy="0"/>
        </a:xfrm>
      </p:grpSpPr>
      <p:pic>
        <p:nvPicPr>
          <p:cNvPr id="112" name="Google Shape;112;p8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13" name="Google Shape;113;p8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8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15" name="Google Shape;115;p80"/>
          <p:cNvSpPr txBox="1"/>
          <p:nvPr>
            <p:ph idx="1" type="body"/>
          </p:nvPr>
        </p:nvSpPr>
        <p:spPr>
          <a:xfrm>
            <a:off x="411876"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80"/>
          <p:cNvSpPr/>
          <p:nvPr>
            <p:ph idx="2" type="pic"/>
          </p:nvPr>
        </p:nvSpPr>
        <p:spPr>
          <a:xfrm>
            <a:off x="419100" y="1524000"/>
            <a:ext cx="2679192" cy="2103120"/>
          </a:xfrm>
          <a:prstGeom prst="rect">
            <a:avLst/>
          </a:prstGeom>
          <a:noFill/>
          <a:ln>
            <a:noFill/>
          </a:ln>
        </p:spPr>
      </p:sp>
      <p:sp>
        <p:nvSpPr>
          <p:cNvPr id="117" name="Google Shape;117;p80"/>
          <p:cNvSpPr txBox="1"/>
          <p:nvPr>
            <p:ph idx="3" type="body"/>
          </p:nvPr>
        </p:nvSpPr>
        <p:spPr>
          <a:xfrm>
            <a:off x="9086484"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80"/>
          <p:cNvSpPr/>
          <p:nvPr>
            <p:ph idx="4" type="pic"/>
          </p:nvPr>
        </p:nvSpPr>
        <p:spPr>
          <a:xfrm>
            <a:off x="9093708" y="1524000"/>
            <a:ext cx="2679192" cy="2103120"/>
          </a:xfrm>
          <a:prstGeom prst="rect">
            <a:avLst/>
          </a:prstGeom>
          <a:noFill/>
          <a:ln>
            <a:noFill/>
          </a:ln>
        </p:spPr>
      </p:sp>
      <p:sp>
        <p:nvSpPr>
          <p:cNvPr id="119" name="Google Shape;119;p80"/>
          <p:cNvSpPr txBox="1"/>
          <p:nvPr>
            <p:ph idx="5" type="body"/>
          </p:nvPr>
        </p:nvSpPr>
        <p:spPr>
          <a:xfrm>
            <a:off x="6200777"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80"/>
          <p:cNvSpPr/>
          <p:nvPr>
            <p:ph idx="6" type="pic"/>
          </p:nvPr>
        </p:nvSpPr>
        <p:spPr>
          <a:xfrm>
            <a:off x="6210469" y="1524000"/>
            <a:ext cx="2679192" cy="2103120"/>
          </a:xfrm>
          <a:prstGeom prst="rect">
            <a:avLst/>
          </a:prstGeom>
          <a:noFill/>
          <a:ln>
            <a:noFill/>
          </a:ln>
        </p:spPr>
      </p:sp>
      <p:sp>
        <p:nvSpPr>
          <p:cNvPr id="121" name="Google Shape;121;p80"/>
          <p:cNvSpPr txBox="1"/>
          <p:nvPr>
            <p:ph idx="7" type="body"/>
          </p:nvPr>
        </p:nvSpPr>
        <p:spPr>
          <a:xfrm>
            <a:off x="3315078" y="3793944"/>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80"/>
          <p:cNvSpPr/>
          <p:nvPr>
            <p:ph idx="8" type="pic"/>
          </p:nvPr>
        </p:nvSpPr>
        <p:spPr>
          <a:xfrm>
            <a:off x="3322302" y="1524000"/>
            <a:ext cx="2679192" cy="2103120"/>
          </a:xfrm>
          <a:prstGeom prst="rect">
            <a:avLst/>
          </a:prstGeom>
          <a:noFill/>
          <a:ln>
            <a:noFill/>
          </a:ln>
        </p:spPr>
      </p:sp>
      <p:pic>
        <p:nvPicPr>
          <p:cNvPr id="123" name="Google Shape;123;p8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24" name="Google Shape;124;p80"/>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
  <p:cSld name="6 Picture">
    <p:spTree>
      <p:nvGrpSpPr>
        <p:cNvPr id="125" name="Shape 125"/>
        <p:cNvGrpSpPr/>
        <p:nvPr/>
      </p:nvGrpSpPr>
      <p:grpSpPr>
        <a:xfrm>
          <a:off x="0" y="0"/>
          <a:ext cx="0" cy="0"/>
          <a:chOff x="0" y="0"/>
          <a:chExt cx="0" cy="0"/>
        </a:xfrm>
      </p:grpSpPr>
      <p:pic>
        <p:nvPicPr>
          <p:cNvPr id="126" name="Google Shape;126;p81"/>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27" name="Google Shape;127;p8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8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29" name="Google Shape;129;p81"/>
          <p:cNvSpPr txBox="1"/>
          <p:nvPr>
            <p:ph idx="1" type="body"/>
          </p:nvPr>
        </p:nvSpPr>
        <p:spPr>
          <a:xfrm>
            <a:off x="41187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81"/>
          <p:cNvSpPr/>
          <p:nvPr>
            <p:ph idx="2" type="pic"/>
          </p:nvPr>
        </p:nvSpPr>
        <p:spPr>
          <a:xfrm>
            <a:off x="419100" y="1524000"/>
            <a:ext cx="3611880" cy="1755648"/>
          </a:xfrm>
          <a:prstGeom prst="rect">
            <a:avLst/>
          </a:prstGeom>
          <a:noFill/>
          <a:ln>
            <a:noFill/>
          </a:ln>
        </p:spPr>
      </p:sp>
      <p:sp>
        <p:nvSpPr>
          <p:cNvPr id="131" name="Google Shape;131;p81"/>
          <p:cNvSpPr txBox="1"/>
          <p:nvPr>
            <p:ph idx="3" type="body"/>
          </p:nvPr>
        </p:nvSpPr>
        <p:spPr>
          <a:xfrm>
            <a:off x="8153796"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81"/>
          <p:cNvSpPr/>
          <p:nvPr>
            <p:ph idx="4" type="pic"/>
          </p:nvPr>
        </p:nvSpPr>
        <p:spPr>
          <a:xfrm>
            <a:off x="8161020" y="1524000"/>
            <a:ext cx="3611880" cy="1755648"/>
          </a:xfrm>
          <a:prstGeom prst="rect">
            <a:avLst/>
          </a:prstGeom>
          <a:noFill/>
          <a:ln>
            <a:noFill/>
          </a:ln>
        </p:spPr>
      </p:sp>
      <p:sp>
        <p:nvSpPr>
          <p:cNvPr id="133" name="Google Shape;133;p81"/>
          <p:cNvSpPr txBox="1"/>
          <p:nvPr>
            <p:ph idx="5" type="body"/>
          </p:nvPr>
        </p:nvSpPr>
        <p:spPr>
          <a:xfrm>
            <a:off x="4294312" y="3446471"/>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81"/>
          <p:cNvSpPr/>
          <p:nvPr>
            <p:ph idx="6" type="pic"/>
          </p:nvPr>
        </p:nvSpPr>
        <p:spPr>
          <a:xfrm>
            <a:off x="4301536" y="1524000"/>
            <a:ext cx="3611880" cy="1755648"/>
          </a:xfrm>
          <a:prstGeom prst="rect">
            <a:avLst/>
          </a:prstGeom>
          <a:noFill/>
          <a:ln>
            <a:noFill/>
          </a:ln>
        </p:spPr>
      </p:sp>
      <p:sp>
        <p:nvSpPr>
          <p:cNvPr id="135" name="Google Shape;135;p81"/>
          <p:cNvSpPr txBox="1"/>
          <p:nvPr>
            <p:ph idx="7" type="body"/>
          </p:nvPr>
        </p:nvSpPr>
        <p:spPr>
          <a:xfrm>
            <a:off x="41187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81"/>
          <p:cNvSpPr/>
          <p:nvPr>
            <p:ph idx="8" type="pic"/>
          </p:nvPr>
        </p:nvSpPr>
        <p:spPr>
          <a:xfrm>
            <a:off x="419100" y="3934689"/>
            <a:ext cx="3611880" cy="1755648"/>
          </a:xfrm>
          <a:prstGeom prst="rect">
            <a:avLst/>
          </a:prstGeom>
          <a:noFill/>
          <a:ln>
            <a:noFill/>
          </a:ln>
        </p:spPr>
      </p:sp>
      <p:sp>
        <p:nvSpPr>
          <p:cNvPr id="137" name="Google Shape;137;p81"/>
          <p:cNvSpPr txBox="1"/>
          <p:nvPr>
            <p:ph idx="9" type="body"/>
          </p:nvPr>
        </p:nvSpPr>
        <p:spPr>
          <a:xfrm>
            <a:off x="8153796"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81"/>
          <p:cNvSpPr/>
          <p:nvPr>
            <p:ph idx="13" type="pic"/>
          </p:nvPr>
        </p:nvSpPr>
        <p:spPr>
          <a:xfrm>
            <a:off x="8161020" y="3934689"/>
            <a:ext cx="3611880" cy="1755648"/>
          </a:xfrm>
          <a:prstGeom prst="rect">
            <a:avLst/>
          </a:prstGeom>
          <a:noFill/>
          <a:ln>
            <a:noFill/>
          </a:ln>
        </p:spPr>
      </p:sp>
      <p:sp>
        <p:nvSpPr>
          <p:cNvPr id="139" name="Google Shape;139;p81"/>
          <p:cNvSpPr txBox="1"/>
          <p:nvPr>
            <p:ph idx="14" type="body"/>
          </p:nvPr>
        </p:nvSpPr>
        <p:spPr>
          <a:xfrm>
            <a:off x="4294312" y="5857160"/>
            <a:ext cx="3619104" cy="30175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81"/>
          <p:cNvSpPr/>
          <p:nvPr>
            <p:ph idx="15" type="pic"/>
          </p:nvPr>
        </p:nvSpPr>
        <p:spPr>
          <a:xfrm>
            <a:off x="4301536" y="3934689"/>
            <a:ext cx="3611880" cy="1755648"/>
          </a:xfrm>
          <a:prstGeom prst="rect">
            <a:avLst/>
          </a:prstGeom>
          <a:noFill/>
          <a:ln>
            <a:noFill/>
          </a:ln>
        </p:spPr>
      </p:sp>
      <p:pic>
        <p:nvPicPr>
          <p:cNvPr id="141" name="Google Shape;141;p81"/>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142" name="Google Shape;142;p81"/>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143" name="Shape 143"/>
        <p:cNvGrpSpPr/>
        <p:nvPr/>
      </p:nvGrpSpPr>
      <p:grpSpPr>
        <a:xfrm>
          <a:off x="0" y="0"/>
          <a:ext cx="0" cy="0"/>
          <a:chOff x="0" y="0"/>
          <a:chExt cx="0" cy="0"/>
        </a:xfrm>
      </p:grpSpPr>
      <p:sp>
        <p:nvSpPr>
          <p:cNvPr id="144" name="Google Shape;144;p82"/>
          <p:cNvSpPr txBox="1"/>
          <p:nvPr>
            <p:ph idx="1" type="body"/>
          </p:nvPr>
        </p:nvSpPr>
        <p:spPr>
          <a:xfrm>
            <a:off x="411876"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82"/>
          <p:cNvSpPr/>
          <p:nvPr>
            <p:ph idx="2" type="pic"/>
          </p:nvPr>
        </p:nvSpPr>
        <p:spPr>
          <a:xfrm>
            <a:off x="1069259" y="2626296"/>
            <a:ext cx="1188720" cy="1188720"/>
          </a:xfrm>
          <a:prstGeom prst="rect">
            <a:avLst/>
          </a:prstGeom>
          <a:noFill/>
          <a:ln>
            <a:noFill/>
          </a:ln>
        </p:spPr>
      </p:sp>
      <p:sp>
        <p:nvSpPr>
          <p:cNvPr id="146" name="Google Shape;146;p82"/>
          <p:cNvSpPr txBox="1"/>
          <p:nvPr>
            <p:ph idx="3" type="body"/>
          </p:nvPr>
        </p:nvSpPr>
        <p:spPr>
          <a:xfrm>
            <a:off x="9086484"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82"/>
          <p:cNvSpPr txBox="1"/>
          <p:nvPr>
            <p:ph idx="4" type="body"/>
          </p:nvPr>
        </p:nvSpPr>
        <p:spPr>
          <a:xfrm>
            <a:off x="6177027"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82"/>
          <p:cNvSpPr txBox="1"/>
          <p:nvPr>
            <p:ph idx="5" type="body"/>
          </p:nvPr>
        </p:nvSpPr>
        <p:spPr>
          <a:xfrm>
            <a:off x="3315078" y="4011163"/>
            <a:ext cx="2686416" cy="3030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0"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82"/>
          <p:cNvSpPr/>
          <p:nvPr>
            <p:ph idx="6" type="pic"/>
          </p:nvPr>
        </p:nvSpPr>
        <p:spPr>
          <a:xfrm>
            <a:off x="4049966" y="2626296"/>
            <a:ext cx="1188720" cy="1188720"/>
          </a:xfrm>
          <a:prstGeom prst="rect">
            <a:avLst/>
          </a:prstGeom>
          <a:noFill/>
          <a:ln>
            <a:noFill/>
          </a:ln>
        </p:spPr>
      </p:sp>
      <p:sp>
        <p:nvSpPr>
          <p:cNvPr id="150" name="Google Shape;150;p82"/>
          <p:cNvSpPr/>
          <p:nvPr>
            <p:ph idx="7" type="pic"/>
          </p:nvPr>
        </p:nvSpPr>
        <p:spPr>
          <a:xfrm>
            <a:off x="6911919" y="2626296"/>
            <a:ext cx="1188720" cy="1188720"/>
          </a:xfrm>
          <a:prstGeom prst="rect">
            <a:avLst/>
          </a:prstGeom>
          <a:noFill/>
          <a:ln>
            <a:noFill/>
          </a:ln>
        </p:spPr>
      </p:sp>
      <p:sp>
        <p:nvSpPr>
          <p:cNvPr id="151" name="Google Shape;151;p82"/>
          <p:cNvSpPr/>
          <p:nvPr>
            <p:ph idx="8" type="pic"/>
          </p:nvPr>
        </p:nvSpPr>
        <p:spPr>
          <a:xfrm>
            <a:off x="9773872" y="2626296"/>
            <a:ext cx="1188720" cy="1188720"/>
          </a:xfrm>
          <a:prstGeom prst="rect">
            <a:avLst/>
          </a:prstGeom>
          <a:noFill/>
          <a:ln>
            <a:noFill/>
          </a:ln>
        </p:spPr>
      </p:sp>
      <p:pic>
        <p:nvPicPr>
          <p:cNvPr id="152" name="Google Shape;152;p82"/>
          <p:cNvPicPr preferRelativeResize="0"/>
          <p:nvPr/>
        </p:nvPicPr>
        <p:blipFill rotWithShape="1">
          <a:blip r:embed="rId2">
            <a:alphaModFix/>
          </a:blip>
          <a:srcRect b="0" l="0" r="0" t="0"/>
          <a:stretch/>
        </p:blipFill>
        <p:spPr>
          <a:xfrm>
            <a:off x="9909200" y="365126"/>
            <a:ext cx="1772652" cy="449072"/>
          </a:xfrm>
          <a:prstGeom prst="rect">
            <a:avLst/>
          </a:prstGeom>
          <a:noFill/>
          <a:ln>
            <a:noFill/>
          </a:ln>
        </p:spPr>
      </p:pic>
      <p:pic>
        <p:nvPicPr>
          <p:cNvPr id="153" name="Google Shape;153;p82"/>
          <p:cNvPicPr preferRelativeResize="0"/>
          <p:nvPr/>
        </p:nvPicPr>
        <p:blipFill rotWithShape="1">
          <a:blip r:embed="rId3">
            <a:alphaModFix/>
          </a:blip>
          <a:srcRect b="3809" l="75552" r="3438" t="60520"/>
          <a:stretch/>
        </p:blipFill>
        <p:spPr>
          <a:xfrm rot="10800000">
            <a:off x="-1" y="-2"/>
            <a:ext cx="2268187" cy="2166103"/>
          </a:xfrm>
          <a:prstGeom prst="rect">
            <a:avLst/>
          </a:prstGeom>
          <a:noFill/>
          <a:ln>
            <a:noFill/>
          </a:ln>
        </p:spPr>
      </p:pic>
      <p:sp>
        <p:nvSpPr>
          <p:cNvPr id="154" name="Google Shape;154;p8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55" name="Google Shape;155;p82"/>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spTree>
      <p:nvGrpSpPr>
        <p:cNvPr id="156" name="Shape 156"/>
        <p:cNvGrpSpPr/>
        <p:nvPr/>
      </p:nvGrpSpPr>
      <p:grpSpPr>
        <a:xfrm>
          <a:off x="0" y="0"/>
          <a:ext cx="0" cy="0"/>
          <a:chOff x="0" y="0"/>
          <a:chExt cx="0" cy="0"/>
        </a:xfrm>
      </p:grpSpPr>
      <p:sp>
        <p:nvSpPr>
          <p:cNvPr id="157" name="Google Shape;157;p83"/>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158" name="Google Shape;158;p83"/>
          <p:cNvPicPr preferRelativeResize="0"/>
          <p:nvPr/>
        </p:nvPicPr>
        <p:blipFill rotWithShape="1">
          <a:blip r:embed="rId2">
            <a:alphaModFix/>
          </a:blip>
          <a:srcRect b="0" l="0" r="0" t="0"/>
          <a:stretch/>
        </p:blipFill>
        <p:spPr>
          <a:xfrm>
            <a:off x="2469" y="5"/>
            <a:ext cx="12188952" cy="1143000"/>
          </a:xfrm>
          <a:prstGeom prst="rect">
            <a:avLst/>
          </a:prstGeom>
          <a:noFill/>
          <a:ln>
            <a:noFill/>
          </a:ln>
        </p:spPr>
      </p:pic>
      <p:pic>
        <p:nvPicPr>
          <p:cNvPr id="159" name="Google Shape;159;p83"/>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0" name="Google Shape;160;p8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83"/>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62" name="Shape 162"/>
        <p:cNvGrpSpPr/>
        <p:nvPr/>
      </p:nvGrpSpPr>
      <p:grpSpPr>
        <a:xfrm>
          <a:off x="0" y="0"/>
          <a:ext cx="0" cy="0"/>
          <a:chOff x="0" y="0"/>
          <a:chExt cx="0" cy="0"/>
        </a:xfrm>
      </p:grpSpPr>
      <p:pic>
        <p:nvPicPr>
          <p:cNvPr id="163" name="Google Shape;163;p8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64" name="Google Shape;164;p8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84"/>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166" name="Google Shape;166;p84"/>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67" name="Google Shape;167;p84"/>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8" name="Shape 18"/>
        <p:cNvGrpSpPr/>
        <p:nvPr/>
      </p:nvGrpSpPr>
      <p:grpSpPr>
        <a:xfrm>
          <a:off x="0" y="0"/>
          <a:ext cx="0" cy="0"/>
          <a:chOff x="0" y="0"/>
          <a:chExt cx="0" cy="0"/>
        </a:xfrm>
      </p:grpSpPr>
      <p:pic>
        <p:nvPicPr>
          <p:cNvPr id="19" name="Google Shape;19;p6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0" name="Google Shape;20;p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7"/>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3" name="Google Shape;23;p67"/>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 name="Google Shape;24;p6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25" name="Google Shape;25;p67"/>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3">
  <p:cSld name="Table 3">
    <p:spTree>
      <p:nvGrpSpPr>
        <p:cNvPr id="168" name="Shape 168"/>
        <p:cNvGrpSpPr/>
        <p:nvPr/>
      </p:nvGrpSpPr>
      <p:grpSpPr>
        <a:xfrm>
          <a:off x="0" y="0"/>
          <a:ext cx="0" cy="0"/>
          <a:chOff x="0" y="0"/>
          <a:chExt cx="0" cy="0"/>
        </a:xfrm>
      </p:grpSpPr>
      <p:pic>
        <p:nvPicPr>
          <p:cNvPr id="169" name="Google Shape;169;p8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70" name="Google Shape;170;p8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85"/>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172" name="Google Shape;172;p85"/>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173" name="Google Shape;173;p85"/>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74" name="Shape 174"/>
        <p:cNvGrpSpPr/>
        <p:nvPr/>
      </p:nvGrpSpPr>
      <p:grpSpPr>
        <a:xfrm>
          <a:off x="0" y="0"/>
          <a:ext cx="0" cy="0"/>
          <a:chOff x="0" y="0"/>
          <a:chExt cx="0" cy="0"/>
        </a:xfrm>
      </p:grpSpPr>
      <p:sp>
        <p:nvSpPr>
          <p:cNvPr id="175" name="Google Shape;175;p8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176" name="Google Shape;176;p86"/>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177" name="Google Shape;177;p86"/>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78" name="Shape 178"/>
        <p:cNvGrpSpPr/>
        <p:nvPr/>
      </p:nvGrpSpPr>
      <p:grpSpPr>
        <a:xfrm>
          <a:off x="0" y="0"/>
          <a:ext cx="0" cy="0"/>
          <a:chOff x="0" y="0"/>
          <a:chExt cx="0" cy="0"/>
        </a:xfrm>
      </p:grpSpPr>
      <p:sp>
        <p:nvSpPr>
          <p:cNvPr id="179" name="Google Shape;179;p87"/>
          <p:cNvSpPr txBox="1"/>
          <p:nvPr>
            <p:ph type="title"/>
          </p:nvPr>
        </p:nvSpPr>
        <p:spPr>
          <a:xfrm>
            <a:off x="419100" y="365125"/>
            <a:ext cx="829818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87"/>
          <p:cNvSpPr txBox="1"/>
          <p:nvPr>
            <p:ph idx="12" type="sldNum"/>
          </p:nvPr>
        </p:nvSpPr>
        <p:spPr>
          <a:xfrm>
            <a:off x="90297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181" name="Google Shape;181;p87"/>
          <p:cNvSpPr txBox="1"/>
          <p:nvPr>
            <p:ph idx="1" type="body"/>
          </p:nvPr>
        </p:nvSpPr>
        <p:spPr>
          <a:xfrm>
            <a:off x="6076191"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87"/>
          <p:cNvSpPr txBox="1"/>
          <p:nvPr>
            <p:ph idx="2" type="body"/>
          </p:nvPr>
        </p:nvSpPr>
        <p:spPr>
          <a:xfrm>
            <a:off x="3251457"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87"/>
          <p:cNvSpPr txBox="1"/>
          <p:nvPr>
            <p:ph idx="3" type="body"/>
          </p:nvPr>
        </p:nvSpPr>
        <p:spPr>
          <a:xfrm>
            <a:off x="41910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87"/>
          <p:cNvSpPr txBox="1"/>
          <p:nvPr>
            <p:ph idx="4" type="body"/>
          </p:nvPr>
        </p:nvSpPr>
        <p:spPr>
          <a:xfrm>
            <a:off x="419102" y="1803345"/>
            <a:ext cx="2656066" cy="18791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67"/>
              <a:buNone/>
              <a:defRPr sz="1867"/>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87"/>
          <p:cNvSpPr/>
          <p:nvPr/>
        </p:nvSpPr>
        <p:spPr>
          <a:xfrm>
            <a:off x="9029701" y="0"/>
            <a:ext cx="3188474"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6" name="Google Shape;186;p87"/>
          <p:cNvSpPr/>
          <p:nvPr/>
        </p:nvSpPr>
        <p:spPr>
          <a:xfrm>
            <a:off x="0" y="4020640"/>
            <a:ext cx="9029700" cy="283736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1"/>
              <a:buFont typeface="Arial"/>
              <a:buNone/>
            </a:pPr>
            <a:r>
              <a:t/>
            </a:r>
            <a:endParaRPr b="0" i="0" sz="1761" u="none" cap="none" strike="noStrike">
              <a:solidFill>
                <a:srgbClr val="FFFFFF"/>
              </a:solidFill>
              <a:latin typeface="Arial"/>
              <a:ea typeface="Arial"/>
              <a:cs typeface="Arial"/>
              <a:sym typeface="Arial"/>
            </a:endParaRPr>
          </a:p>
        </p:txBody>
      </p:sp>
      <p:sp>
        <p:nvSpPr>
          <p:cNvPr id="187" name="Google Shape;187;p87"/>
          <p:cNvSpPr txBox="1"/>
          <p:nvPr>
            <p:ph idx="5" type="body"/>
          </p:nvPr>
        </p:nvSpPr>
        <p:spPr>
          <a:xfrm>
            <a:off x="9327146" y="365126"/>
            <a:ext cx="2445755" cy="95155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800"/>
              <a:buNone/>
              <a:defRPr>
                <a:solidFill>
                  <a:schemeClr val="lt2"/>
                </a:solidFill>
              </a:defRPr>
            </a:lvl1pPr>
            <a:lvl2pPr indent="-381000" lvl="1" marL="914400" algn="l">
              <a:lnSpc>
                <a:spcPct val="90000"/>
              </a:lnSpc>
              <a:spcBef>
                <a:spcPts val="500"/>
              </a:spcBef>
              <a:spcAft>
                <a:spcPts val="0"/>
              </a:spcAft>
              <a:buClr>
                <a:schemeClr val="lt2"/>
              </a:buClr>
              <a:buSzPts val="2400"/>
              <a:buChar char="•"/>
              <a:defRPr>
                <a:solidFill>
                  <a:schemeClr val="lt2"/>
                </a:solidFill>
              </a:defRPr>
            </a:lvl2pPr>
            <a:lvl3pPr indent="-355600" lvl="2" marL="1371600" algn="l">
              <a:lnSpc>
                <a:spcPct val="90000"/>
              </a:lnSpc>
              <a:spcBef>
                <a:spcPts val="500"/>
              </a:spcBef>
              <a:spcAft>
                <a:spcPts val="0"/>
              </a:spcAft>
              <a:buClr>
                <a:schemeClr val="lt2"/>
              </a:buClr>
              <a:buSzPts val="2000"/>
              <a:buChar char="•"/>
              <a:defRPr>
                <a:solidFill>
                  <a:schemeClr val="lt2"/>
                </a:solidFill>
              </a:defRPr>
            </a:lvl3pPr>
            <a:lvl4pPr indent="-342900" lvl="3" marL="1828800" algn="l">
              <a:lnSpc>
                <a:spcPct val="90000"/>
              </a:lnSpc>
              <a:spcBef>
                <a:spcPts val="500"/>
              </a:spcBef>
              <a:spcAft>
                <a:spcPts val="0"/>
              </a:spcAft>
              <a:buClr>
                <a:schemeClr val="lt2"/>
              </a:buClr>
              <a:buSzPts val="1800"/>
              <a:buChar char="•"/>
              <a:defRPr>
                <a:solidFill>
                  <a:schemeClr val="lt2"/>
                </a:solidFill>
              </a:defRPr>
            </a:lvl4pPr>
            <a:lvl5pPr indent="-342900" lvl="4" marL="2286000" algn="l">
              <a:lnSpc>
                <a:spcPct val="90000"/>
              </a:lnSpc>
              <a:spcBef>
                <a:spcPts val="500"/>
              </a:spcBef>
              <a:spcAft>
                <a:spcPts val="0"/>
              </a:spcAft>
              <a:buClr>
                <a:schemeClr val="lt2"/>
              </a:buClr>
              <a:buSzPts val="18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87"/>
          <p:cNvSpPr txBox="1"/>
          <p:nvPr>
            <p:ph idx="6" type="body"/>
          </p:nvPr>
        </p:nvSpPr>
        <p:spPr>
          <a:xfrm>
            <a:off x="3259838"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87"/>
          <p:cNvSpPr txBox="1"/>
          <p:nvPr>
            <p:ph idx="7" type="body"/>
          </p:nvPr>
        </p:nvSpPr>
        <p:spPr>
          <a:xfrm>
            <a:off x="6076190" y="1340942"/>
            <a:ext cx="2656067" cy="390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87"/>
          <p:cNvSpPr txBox="1"/>
          <p:nvPr>
            <p:ph idx="8" type="body"/>
          </p:nvPr>
        </p:nvSpPr>
        <p:spPr>
          <a:xfrm>
            <a:off x="790222" y="4444327"/>
            <a:ext cx="7571082" cy="1311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87"/>
          <p:cNvSpPr txBox="1"/>
          <p:nvPr>
            <p:ph idx="9" type="body"/>
          </p:nvPr>
        </p:nvSpPr>
        <p:spPr>
          <a:xfrm>
            <a:off x="790222" y="5870446"/>
            <a:ext cx="7942034" cy="41370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2" name="Google Shape;192;p87"/>
          <p:cNvPicPr preferRelativeResize="0"/>
          <p:nvPr/>
        </p:nvPicPr>
        <p:blipFill rotWithShape="1">
          <a:blip r:embed="rId2">
            <a:alphaModFix/>
          </a:blip>
          <a:srcRect b="0" l="0" r="0" t="0"/>
          <a:stretch/>
        </p:blipFill>
        <p:spPr>
          <a:xfrm>
            <a:off x="9396238" y="6089840"/>
            <a:ext cx="1772656" cy="449073"/>
          </a:xfrm>
          <a:prstGeom prst="rect">
            <a:avLst/>
          </a:prstGeom>
          <a:noFill/>
          <a:ln>
            <a:noFill/>
          </a:ln>
        </p:spPr>
      </p:pic>
      <p:sp>
        <p:nvSpPr>
          <p:cNvPr id="193" name="Google Shape;193;p87"/>
          <p:cNvSpPr txBox="1"/>
          <p:nvPr>
            <p:ph idx="13" type="body"/>
          </p:nvPr>
        </p:nvSpPr>
        <p:spPr>
          <a:xfrm>
            <a:off x="9327093" y="1564153"/>
            <a:ext cx="2445808" cy="12129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87"/>
          <p:cNvSpPr txBox="1"/>
          <p:nvPr/>
        </p:nvSpPr>
        <p:spPr>
          <a:xfrm>
            <a:off x="290923" y="3889248"/>
            <a:ext cx="770467" cy="2308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s-ES" sz="14400">
                <a:solidFill>
                  <a:schemeClr val="lt1"/>
                </a:solidFill>
                <a:latin typeface="Arial"/>
                <a:ea typeface="Arial"/>
                <a:cs typeface="Arial"/>
                <a:sym typeface="Arial"/>
              </a:rPr>
              <a:t>“</a:t>
            </a:r>
            <a:endParaRPr sz="14400">
              <a:solidFill>
                <a:schemeClr val="lt1"/>
              </a:solidFill>
              <a:latin typeface="Arial"/>
              <a:ea typeface="Arial"/>
              <a:cs typeface="Arial"/>
              <a:sym typeface="Arial"/>
            </a:endParaRPr>
          </a:p>
        </p:txBody>
      </p:sp>
      <p:sp>
        <p:nvSpPr>
          <p:cNvPr id="195" name="Google Shape;195;p87"/>
          <p:cNvSpPr txBox="1"/>
          <p:nvPr>
            <p:ph idx="14" type="body"/>
          </p:nvPr>
        </p:nvSpPr>
        <p:spPr>
          <a:xfrm>
            <a:off x="9327145" y="3177326"/>
            <a:ext cx="2445808" cy="2758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333"/>
              <a:buNone/>
              <a:defRPr sz="1333">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87"/>
          <p:cNvSpPr txBox="1"/>
          <p:nvPr>
            <p:ph idx="15" type="body"/>
          </p:nvPr>
        </p:nvSpPr>
        <p:spPr>
          <a:xfrm>
            <a:off x="9327092" y="2880834"/>
            <a:ext cx="2445808" cy="2964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87"/>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Pull Quote">
    <p:bg>
      <p:bgPr>
        <a:solidFill>
          <a:srgbClr val="222E3C"/>
        </a:solidFill>
      </p:bgPr>
    </p:bg>
    <p:spTree>
      <p:nvGrpSpPr>
        <p:cNvPr id="198" name="Shape 198"/>
        <p:cNvGrpSpPr/>
        <p:nvPr/>
      </p:nvGrpSpPr>
      <p:grpSpPr>
        <a:xfrm>
          <a:off x="0" y="0"/>
          <a:ext cx="0" cy="0"/>
          <a:chOff x="0" y="0"/>
          <a:chExt cx="0" cy="0"/>
        </a:xfrm>
      </p:grpSpPr>
      <p:sp>
        <p:nvSpPr>
          <p:cNvPr id="199" name="Google Shape;199;p88"/>
          <p:cNvSpPr txBox="1"/>
          <p:nvPr>
            <p:ph type="title"/>
          </p:nvPr>
        </p:nvSpPr>
        <p:spPr>
          <a:xfrm>
            <a:off x="419100" y="1361287"/>
            <a:ext cx="11353800" cy="3416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88"/>
          <p:cNvSpPr/>
          <p:nvPr/>
        </p:nvSpPr>
        <p:spPr>
          <a:xfrm>
            <a:off x="0" y="1444414"/>
            <a:ext cx="320634" cy="633768"/>
          </a:xfrm>
          <a:prstGeom prst="rect">
            <a:avLst/>
          </a:prstGeom>
          <a:solidFill>
            <a:srgbClr val="36C2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1" name="Google Shape;201;p88"/>
          <p:cNvSpPr txBox="1"/>
          <p:nvPr>
            <p:ph idx="1" type="body"/>
          </p:nvPr>
        </p:nvSpPr>
        <p:spPr>
          <a:xfrm>
            <a:off x="419100" y="5024594"/>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2" name="Google Shape;202;p88"/>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
        <p:nvSpPr>
          <p:cNvPr id="203" name="Google Shape;203;p88"/>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26" name="Shape 26"/>
        <p:cNvGrpSpPr/>
        <p:nvPr/>
      </p:nvGrpSpPr>
      <p:grpSpPr>
        <a:xfrm>
          <a:off x="0" y="0"/>
          <a:ext cx="0" cy="0"/>
          <a:chOff x="0" y="0"/>
          <a:chExt cx="0" cy="0"/>
        </a:xfrm>
      </p:grpSpPr>
      <p:pic>
        <p:nvPicPr>
          <p:cNvPr id="27" name="Google Shape;27;p68"/>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28" name="Google Shape;28;p6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68"/>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31" name="Google Shape;31;p6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32" name="Google Shape;32;p68"/>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 name="Shape 33"/>
        <p:cNvGrpSpPr/>
        <p:nvPr/>
      </p:nvGrpSpPr>
      <p:grpSpPr>
        <a:xfrm>
          <a:off x="0" y="0"/>
          <a:ext cx="0" cy="0"/>
          <a:chOff x="0" y="0"/>
          <a:chExt cx="0" cy="0"/>
        </a:xfrm>
      </p:grpSpPr>
      <p:sp>
        <p:nvSpPr>
          <p:cNvPr id="34" name="Google Shape;34;p69"/>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6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9"/>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9"/>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69"/>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9" name="Shape 39"/>
        <p:cNvGrpSpPr/>
        <p:nvPr/>
      </p:nvGrpSpPr>
      <p:grpSpPr>
        <a:xfrm>
          <a:off x="0" y="0"/>
          <a:ext cx="0" cy="0"/>
          <a:chOff x="0" y="0"/>
          <a:chExt cx="0" cy="0"/>
        </a:xfrm>
      </p:grpSpPr>
      <p:pic>
        <p:nvPicPr>
          <p:cNvPr id="40" name="Google Shape;40;p70"/>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41" name="Google Shape;41;p7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43" name="Google Shape;43;p70"/>
          <p:cNvSpPr txBox="1"/>
          <p:nvPr>
            <p:ph idx="1" type="body"/>
          </p:nvPr>
        </p:nvSpPr>
        <p:spPr>
          <a:xfrm>
            <a:off x="419100"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0"/>
          <p:cNvSpPr txBox="1"/>
          <p:nvPr>
            <p:ph idx="2" type="body"/>
          </p:nvPr>
        </p:nvSpPr>
        <p:spPr>
          <a:xfrm>
            <a:off x="419101"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0"/>
          <p:cNvSpPr txBox="1"/>
          <p:nvPr>
            <p:ph idx="3" type="body"/>
          </p:nvPr>
        </p:nvSpPr>
        <p:spPr>
          <a:xfrm>
            <a:off x="6249885" y="2041932"/>
            <a:ext cx="5504688" cy="4131084"/>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0"/>
          <p:cNvSpPr txBox="1"/>
          <p:nvPr>
            <p:ph idx="4" type="body"/>
          </p:nvPr>
        </p:nvSpPr>
        <p:spPr>
          <a:xfrm>
            <a:off x="6249886" y="1524000"/>
            <a:ext cx="5504688" cy="5179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3200"/>
              <a:buNone/>
              <a:defRPr b="0" sz="3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70"/>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48" name="Google Shape;48;p70"/>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49" name="Shape 49"/>
        <p:cNvGrpSpPr/>
        <p:nvPr/>
      </p:nvGrpSpPr>
      <p:grpSpPr>
        <a:xfrm>
          <a:off x="0" y="0"/>
          <a:ext cx="0" cy="0"/>
          <a:chOff x="0" y="0"/>
          <a:chExt cx="0" cy="0"/>
        </a:xfrm>
      </p:grpSpPr>
      <p:sp>
        <p:nvSpPr>
          <p:cNvPr id="50" name="Google Shape;50;p71"/>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51" name="Google Shape;51;p71"/>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52" name="Google Shape;52;p71"/>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spcBef>
                <a:spcPts val="0"/>
              </a:spcBef>
              <a:buNone/>
              <a:defRPr b="0" i="0" sz="900">
                <a:solidFill>
                  <a:schemeClr val="lt1"/>
                </a:solidFill>
                <a:latin typeface="Arial"/>
                <a:ea typeface="Arial"/>
                <a:cs typeface="Arial"/>
                <a:sym typeface="Arial"/>
              </a:defRPr>
            </a:lvl1pPr>
            <a:lvl2pPr indent="0" lvl="1" marL="0" marR="0" algn="l">
              <a:spcBef>
                <a:spcPts val="0"/>
              </a:spcBef>
              <a:buNone/>
              <a:defRPr b="0" i="0" sz="900">
                <a:solidFill>
                  <a:schemeClr val="lt1"/>
                </a:solidFill>
                <a:latin typeface="Arial"/>
                <a:ea typeface="Arial"/>
                <a:cs typeface="Arial"/>
                <a:sym typeface="Arial"/>
              </a:defRPr>
            </a:lvl2pPr>
            <a:lvl3pPr indent="0" lvl="2" marL="0" marR="0" algn="l">
              <a:spcBef>
                <a:spcPts val="0"/>
              </a:spcBef>
              <a:buNone/>
              <a:defRPr b="0" i="0" sz="900">
                <a:solidFill>
                  <a:schemeClr val="lt1"/>
                </a:solidFill>
                <a:latin typeface="Arial"/>
                <a:ea typeface="Arial"/>
                <a:cs typeface="Arial"/>
                <a:sym typeface="Arial"/>
              </a:defRPr>
            </a:lvl3pPr>
            <a:lvl4pPr indent="0" lvl="3" marL="0" marR="0" algn="l">
              <a:spcBef>
                <a:spcPts val="0"/>
              </a:spcBef>
              <a:buNone/>
              <a:defRPr b="0" i="0" sz="900">
                <a:solidFill>
                  <a:schemeClr val="lt1"/>
                </a:solidFill>
                <a:latin typeface="Arial"/>
                <a:ea typeface="Arial"/>
                <a:cs typeface="Arial"/>
                <a:sym typeface="Arial"/>
              </a:defRPr>
            </a:lvl4pPr>
            <a:lvl5pPr indent="0" lvl="4" marL="0" marR="0" algn="l">
              <a:spcBef>
                <a:spcPts val="0"/>
              </a:spcBef>
              <a:buNone/>
              <a:defRPr b="0" i="0" sz="900">
                <a:solidFill>
                  <a:schemeClr val="lt1"/>
                </a:solidFill>
                <a:latin typeface="Arial"/>
                <a:ea typeface="Arial"/>
                <a:cs typeface="Arial"/>
                <a:sym typeface="Arial"/>
              </a:defRPr>
            </a:lvl5pPr>
            <a:lvl6pPr indent="0" lvl="5" marL="0" marR="0" algn="l">
              <a:spcBef>
                <a:spcPts val="0"/>
              </a:spcBef>
              <a:buNone/>
              <a:defRPr b="0" i="0" sz="900">
                <a:solidFill>
                  <a:schemeClr val="lt1"/>
                </a:solidFill>
                <a:latin typeface="Arial"/>
                <a:ea typeface="Arial"/>
                <a:cs typeface="Arial"/>
                <a:sym typeface="Arial"/>
              </a:defRPr>
            </a:lvl6pPr>
            <a:lvl7pPr indent="0" lvl="6" marL="0" marR="0" algn="l">
              <a:spcBef>
                <a:spcPts val="0"/>
              </a:spcBef>
              <a:buNone/>
              <a:defRPr b="0" i="0" sz="900">
                <a:solidFill>
                  <a:schemeClr val="lt1"/>
                </a:solidFill>
                <a:latin typeface="Arial"/>
                <a:ea typeface="Arial"/>
                <a:cs typeface="Arial"/>
                <a:sym typeface="Arial"/>
              </a:defRPr>
            </a:lvl7pPr>
            <a:lvl8pPr indent="0" lvl="7" marL="0" marR="0" algn="l">
              <a:spcBef>
                <a:spcPts val="0"/>
              </a:spcBef>
              <a:buNone/>
              <a:defRPr b="0" i="0" sz="900">
                <a:solidFill>
                  <a:schemeClr val="lt1"/>
                </a:solidFill>
                <a:latin typeface="Arial"/>
                <a:ea typeface="Arial"/>
                <a:cs typeface="Arial"/>
                <a:sym typeface="Arial"/>
              </a:defRPr>
            </a:lvl8pPr>
            <a:lvl9pPr indent="0" lvl="8" marL="0" marR="0" algn="l">
              <a:spcBef>
                <a:spcPts val="0"/>
              </a:spcBef>
              <a:buNone/>
              <a:defRPr b="0" i="0"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
        <p:nvSpPr>
          <p:cNvPr id="55" name="Google Shape;55;p71"/>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solidFill>
                  <a:schemeClr val="dk1"/>
                </a:solidFill>
              </a:defRPr>
            </a:lvl1pPr>
            <a:lvl2pPr indent="-381000" lvl="1" marL="914400" algn="l">
              <a:lnSpc>
                <a:spcPct val="90000"/>
              </a:lnSpc>
              <a:spcBef>
                <a:spcPts val="500"/>
              </a:spcBef>
              <a:spcAft>
                <a:spcPts val="0"/>
              </a:spcAft>
              <a:buClr>
                <a:schemeClr val="dk1"/>
              </a:buClr>
              <a:buSzPts val="2400"/>
              <a:buChar char="•"/>
              <a:defRPr>
                <a:solidFill>
                  <a:schemeClr val="dk1"/>
                </a:solidFill>
              </a:defRPr>
            </a:lvl2pPr>
            <a:lvl3pPr indent="-355600" lvl="2" marL="1371600" algn="l">
              <a:lnSpc>
                <a:spcPct val="90000"/>
              </a:lnSpc>
              <a:spcBef>
                <a:spcPts val="500"/>
              </a:spcBef>
              <a:spcAft>
                <a:spcPts val="0"/>
              </a:spcAft>
              <a:buClr>
                <a:schemeClr val="dk1"/>
              </a:buClr>
              <a:buSzPts val="2000"/>
              <a:buChar char="•"/>
              <a:defRPr>
                <a:solidFill>
                  <a:schemeClr val="dk1"/>
                </a:solidFill>
              </a:defRPr>
            </a:lvl3pPr>
            <a:lvl4pPr indent="-342900" lvl="3" marL="1828800" algn="l">
              <a:lnSpc>
                <a:spcPct val="90000"/>
              </a:lnSpc>
              <a:spcBef>
                <a:spcPts val="500"/>
              </a:spcBef>
              <a:spcAft>
                <a:spcPts val="0"/>
              </a:spcAft>
              <a:buClr>
                <a:schemeClr val="dk1"/>
              </a:buClr>
              <a:buSzPts val="1800"/>
              <a:buChar char="•"/>
              <a:defRPr>
                <a:solidFill>
                  <a:schemeClr val="dk1"/>
                </a:solidFill>
              </a:defRPr>
            </a:lvl4pPr>
            <a:lvl5pPr indent="-342900" lvl="4" marL="2286000" algn="l">
              <a:lnSpc>
                <a:spcPct val="9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 name="Google Shape;56;p71"/>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p:cSld name="Title Only Light">
    <p:spTree>
      <p:nvGrpSpPr>
        <p:cNvPr id="57" name="Shape 57"/>
        <p:cNvGrpSpPr/>
        <p:nvPr/>
      </p:nvGrpSpPr>
      <p:grpSpPr>
        <a:xfrm>
          <a:off x="0" y="0"/>
          <a:ext cx="0" cy="0"/>
          <a:chOff x="0" y="0"/>
          <a:chExt cx="0" cy="0"/>
        </a:xfrm>
      </p:grpSpPr>
      <p:sp>
        <p:nvSpPr>
          <p:cNvPr id="58" name="Google Shape;58;p7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 name="Google Shape;59;p72"/>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
        <p:nvSpPr>
          <p:cNvPr id="60" name="Google Shape;60;p7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61" name="Google Shape;61;p72"/>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62" name="Shape 62"/>
        <p:cNvGrpSpPr/>
        <p:nvPr/>
      </p:nvGrpSpPr>
      <p:grpSpPr>
        <a:xfrm>
          <a:off x="0" y="0"/>
          <a:ext cx="0" cy="0"/>
          <a:chOff x="0" y="0"/>
          <a:chExt cx="0" cy="0"/>
        </a:xfrm>
      </p:grpSpPr>
      <p:sp>
        <p:nvSpPr>
          <p:cNvPr id="63" name="Google Shape;63;p73"/>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3"/>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7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66" name="Google Shape;66;p73"/>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67" name="Google Shape;67;p73"/>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8" name="Shape 68"/>
        <p:cNvGrpSpPr/>
        <p:nvPr/>
      </p:nvGrpSpPr>
      <p:grpSpPr>
        <a:xfrm>
          <a:off x="0" y="0"/>
          <a:ext cx="0" cy="0"/>
          <a:chOff x="0" y="0"/>
          <a:chExt cx="0" cy="0"/>
        </a:xfrm>
      </p:grpSpPr>
      <p:pic>
        <p:nvPicPr>
          <p:cNvPr id="69" name="Google Shape;69;p74"/>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70" name="Google Shape;70;p7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7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72" name="Google Shape;72;p74"/>
          <p:cNvPicPr preferRelativeResize="0"/>
          <p:nvPr/>
        </p:nvPicPr>
        <p:blipFill rotWithShape="1">
          <a:blip r:embed="rId3">
            <a:alphaModFix/>
          </a:blip>
          <a:srcRect b="0" l="0" r="0" t="0"/>
          <a:stretch/>
        </p:blipFill>
        <p:spPr>
          <a:xfrm>
            <a:off x="9909198" y="365126"/>
            <a:ext cx="1772656" cy="449073"/>
          </a:xfrm>
          <a:prstGeom prst="rect">
            <a:avLst/>
          </a:prstGeom>
          <a:noFill/>
          <a:ln>
            <a:noFill/>
          </a:ln>
        </p:spPr>
      </p:pic>
      <p:sp>
        <p:nvSpPr>
          <p:cNvPr id="73" name="Google Shape;73;p74"/>
          <p:cNvSpPr txBox="1"/>
          <p:nvPr>
            <p:ph idx="11" type="ftr"/>
          </p:nvPr>
        </p:nvSpPr>
        <p:spPr>
          <a:xfrm>
            <a:off x="419099" y="6356350"/>
            <a:ext cx="48387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9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65"/>
          <p:cNvSpPr txBox="1"/>
          <p:nvPr>
            <p:ph type="title"/>
          </p:nvPr>
        </p:nvSpPr>
        <p:spPr>
          <a:xfrm>
            <a:off x="419100" y="365125"/>
            <a:ext cx="113538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65"/>
          <p:cNvSpPr txBox="1"/>
          <p:nvPr>
            <p:ph idx="1" type="body"/>
          </p:nvPr>
        </p:nvSpPr>
        <p:spPr>
          <a:xfrm>
            <a:off x="419100" y="1825625"/>
            <a:ext cx="113538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6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 name="Google Shape;12;p65"/>
          <p:cNvSpPr txBox="1"/>
          <p:nvPr>
            <p:ph idx="11" type="ftr"/>
          </p:nvPr>
        </p:nvSpPr>
        <p:spPr>
          <a:xfrm>
            <a:off x="419100" y="6356350"/>
            <a:ext cx="687104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A5A5A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0"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26.png"/><Relationship Id="rId5" Type="http://schemas.openxmlformats.org/officeDocument/2006/relationships/image" Target="../media/image47.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47.png"/><Relationship Id="rId9"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79.png"/><Relationship Id="rId7" Type="http://schemas.openxmlformats.org/officeDocument/2006/relationships/image" Target="../media/image23.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47.png"/><Relationship Id="rId9"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79.png"/><Relationship Id="rId7" Type="http://schemas.openxmlformats.org/officeDocument/2006/relationships/image" Target="../media/image23.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79.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2.jpg"/></Relationships>
</file>

<file path=ppt/slides/_rels/slide23.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81.png"/><Relationship Id="rId9" Type="http://schemas.openxmlformats.org/officeDocument/2006/relationships/image" Target="../media/image38.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81.png"/><Relationship Id="rId9" Type="http://schemas.openxmlformats.org/officeDocument/2006/relationships/image" Target="../media/image38.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6.jp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aws-tc-largeobjects.s3-us-west-2.amazonaws.com/ILT-TF-100-ACFNDS-20-EN/Module_8_RDS+v2.0.mp4" TargetMode="External"/><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8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aws-tc-largeobjects.s3-us-west-2.amazonaws.com/ILT-TF-100-ACFNDS-20-EN/Module_8_Dynamodb+v2.0.mp4" TargetMode="Externa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8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8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63.png"/><Relationship Id="rId7"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71.png"/><Relationship Id="rId7" Type="http://schemas.openxmlformats.org/officeDocument/2006/relationships/image" Target="../media/image33.png"/></Relationships>
</file>

<file path=ppt/slides/_rels/slide5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85.png"/><Relationship Id="rId12"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2.png"/><Relationship Id="rId4" Type="http://schemas.openxmlformats.org/officeDocument/2006/relationships/image" Target="../media/image81.png"/><Relationship Id="rId9" Type="http://schemas.openxmlformats.org/officeDocument/2006/relationships/image" Target="../media/image20.png"/><Relationship Id="rId5" Type="http://schemas.openxmlformats.org/officeDocument/2006/relationships/image" Target="../media/image76.png"/><Relationship Id="rId6" Type="http://schemas.openxmlformats.org/officeDocument/2006/relationships/image" Target="../media/image83.png"/><Relationship Id="rId7" Type="http://schemas.openxmlformats.org/officeDocument/2006/relationships/image" Target="../media/image75.png"/><Relationship Id="rId8"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aws.amazon.com/products/databases/" TargetMode="External"/><Relationship Id="rId4" Type="http://schemas.openxmlformats.org/officeDocument/2006/relationships/hyperlink" Target="https://aws.amazon.com/rds/" TargetMode="External"/><Relationship Id="rId5" Type="http://schemas.openxmlformats.org/officeDocument/2006/relationships/hyperlink" Target="https://docs.aws.amazon.com/whitepapers/latest/aws-overview/database.html" TargetMode="External"/><Relationship Id="rId6" Type="http://schemas.openxmlformats.org/officeDocument/2006/relationships/hyperlink" Target="https://aws.amazon.com/getting-started/use-cases/databas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s-ES"/>
              <a:t>AWS Academy Cloud Foundations</a:t>
            </a:r>
            <a:endParaRPr/>
          </a:p>
        </p:txBody>
      </p:sp>
      <p:sp>
        <p:nvSpPr>
          <p:cNvPr id="210" name="Google Shape;210;p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Arial"/>
              <a:buNone/>
            </a:pPr>
            <a:r>
              <a:rPr lang="es-ES" sz="5400"/>
              <a:t>Módulo 8: Bases de datos</a:t>
            </a:r>
            <a:endParaRPr/>
          </a:p>
        </p:txBody>
      </p:sp>
      <p:sp>
        <p:nvSpPr>
          <p:cNvPr id="211" name="Google Shape;211;p1"/>
          <p:cNvSpPr txBox="1"/>
          <p:nvPr/>
        </p:nvSpPr>
        <p:spPr>
          <a:xfrm>
            <a:off x="251791" y="6480313"/>
            <a:ext cx="488038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900" u="none" cap="none" strike="noStrike">
                <a:solidFill>
                  <a:schemeClr val="lt2"/>
                </a:solidFill>
                <a:latin typeface="Arial"/>
                <a:ea typeface="Arial"/>
                <a:cs typeface="Arial"/>
                <a:sym typeface="Arial"/>
              </a:rPr>
              <a:t>© 2019 Amazon Web Services, Inc. o sus empresas afiliadas. Todos los derechos reservados.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Responsabilidades con los </a:t>
            </a:r>
            <a:br>
              <a:rPr lang="es-ES"/>
            </a:br>
            <a:r>
              <a:rPr lang="es-ES"/>
              <a:t>servicios administrados</a:t>
            </a:r>
            <a:endParaRPr/>
          </a:p>
        </p:txBody>
      </p:sp>
      <p:pic>
        <p:nvPicPr>
          <p:cNvPr id="329" name="Google Shape;329;p10"/>
          <p:cNvPicPr preferRelativeResize="0"/>
          <p:nvPr/>
        </p:nvPicPr>
        <p:blipFill rotWithShape="1">
          <a:blip r:embed="rId3">
            <a:alphaModFix/>
          </a:blip>
          <a:srcRect b="0" l="0" r="0" t="0"/>
          <a:stretch/>
        </p:blipFill>
        <p:spPr>
          <a:xfrm>
            <a:off x="209963" y="1182471"/>
            <a:ext cx="7061200" cy="1495372"/>
          </a:xfrm>
          <a:prstGeom prst="rect">
            <a:avLst/>
          </a:prstGeom>
          <a:noFill/>
          <a:ln>
            <a:noFill/>
          </a:ln>
        </p:spPr>
      </p:pic>
      <p:sp>
        <p:nvSpPr>
          <p:cNvPr id="330" name="Google Shape;330;p10"/>
          <p:cNvSpPr txBox="1"/>
          <p:nvPr>
            <p:ph idx="1" type="body"/>
          </p:nvPr>
        </p:nvSpPr>
        <p:spPr>
          <a:xfrm>
            <a:off x="238538" y="1573341"/>
            <a:ext cx="11350487" cy="491330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just">
              <a:lnSpc>
                <a:spcPct val="90000"/>
              </a:lnSpc>
              <a:spcBef>
                <a:spcPts val="0"/>
              </a:spcBef>
              <a:spcAft>
                <a:spcPts val="0"/>
              </a:spcAft>
              <a:buClr>
                <a:schemeClr val="dk1"/>
              </a:buClr>
              <a:buSzPct val="100000"/>
              <a:buNone/>
            </a:pPr>
            <a:r>
              <a:rPr b="1" lang="es-ES"/>
              <a:t>Usted administra lo siguiente: </a:t>
            </a:r>
            <a:endParaRPr/>
          </a:p>
          <a:p>
            <a:pPr indent="-457200" lvl="0" marL="457200" rtl="0" algn="just">
              <a:lnSpc>
                <a:spcPct val="90000"/>
              </a:lnSpc>
              <a:spcBef>
                <a:spcPts val="1800"/>
              </a:spcBef>
              <a:spcAft>
                <a:spcPts val="0"/>
              </a:spcAft>
              <a:buClr>
                <a:schemeClr val="dk1"/>
              </a:buClr>
              <a:buSzPct val="100000"/>
              <a:buChar char="•"/>
            </a:pPr>
            <a:r>
              <a:rPr lang="es-ES"/>
              <a:t>Optimización de aplicaciones</a:t>
            </a:r>
            <a:endParaRPr/>
          </a:p>
          <a:p>
            <a:pPr indent="-332740" lvl="0" marL="457200" rtl="0" algn="just">
              <a:lnSpc>
                <a:spcPct val="90000"/>
              </a:lnSpc>
              <a:spcBef>
                <a:spcPts val="1800"/>
              </a:spcBef>
              <a:spcAft>
                <a:spcPts val="0"/>
              </a:spcAft>
              <a:buClr>
                <a:schemeClr val="dk1"/>
              </a:buClr>
              <a:buSzPct val="100000"/>
              <a:buNone/>
            </a:pPr>
            <a:r>
              <a:t/>
            </a:r>
            <a:endParaRPr/>
          </a:p>
          <a:p>
            <a:pPr indent="0" lvl="0" marL="0" rtl="0" algn="just">
              <a:lnSpc>
                <a:spcPct val="90000"/>
              </a:lnSpc>
              <a:spcBef>
                <a:spcPts val="1800"/>
              </a:spcBef>
              <a:spcAft>
                <a:spcPts val="0"/>
              </a:spcAft>
              <a:buClr>
                <a:schemeClr val="dk1"/>
              </a:buClr>
              <a:buSzPct val="100000"/>
              <a:buNone/>
            </a:pPr>
            <a:r>
              <a:rPr b="1" lang="es-ES"/>
              <a:t>AWS administra lo siguiente:</a:t>
            </a:r>
            <a:endParaRPr/>
          </a:p>
          <a:p>
            <a:pPr indent="-457200" lvl="0" marL="457200" rtl="0" algn="just">
              <a:lnSpc>
                <a:spcPct val="90000"/>
              </a:lnSpc>
              <a:spcBef>
                <a:spcPts val="1800"/>
              </a:spcBef>
              <a:spcAft>
                <a:spcPts val="0"/>
              </a:spcAft>
              <a:buClr>
                <a:schemeClr val="dk1"/>
              </a:buClr>
              <a:buSzPct val="100000"/>
              <a:buChar char="•"/>
            </a:pPr>
            <a:r>
              <a:rPr lang="es-ES"/>
              <a:t>Instalación y parches del sistema operativo</a:t>
            </a:r>
            <a:endParaRPr/>
          </a:p>
          <a:p>
            <a:pPr indent="-457200" lvl="0" marL="457200" rtl="0" algn="just">
              <a:lnSpc>
                <a:spcPct val="90000"/>
              </a:lnSpc>
              <a:spcBef>
                <a:spcPts val="1800"/>
              </a:spcBef>
              <a:spcAft>
                <a:spcPts val="0"/>
              </a:spcAft>
              <a:buClr>
                <a:schemeClr val="dk1"/>
              </a:buClr>
              <a:buSzPct val="100000"/>
              <a:buChar char="•"/>
            </a:pPr>
            <a:r>
              <a:rPr lang="es-ES"/>
              <a:t>Instalación y parches de software para base de datos</a:t>
            </a:r>
            <a:endParaRPr/>
          </a:p>
          <a:p>
            <a:pPr indent="-457200" lvl="0" marL="457200" rtl="0" algn="just">
              <a:lnSpc>
                <a:spcPct val="90000"/>
              </a:lnSpc>
              <a:spcBef>
                <a:spcPts val="1800"/>
              </a:spcBef>
              <a:spcAft>
                <a:spcPts val="0"/>
              </a:spcAft>
              <a:buClr>
                <a:schemeClr val="dk1"/>
              </a:buClr>
              <a:buSzPct val="100000"/>
              <a:buChar char="•"/>
            </a:pPr>
            <a:r>
              <a:rPr lang="es-ES"/>
              <a:t>Copias de seguridad de bases de datos</a:t>
            </a:r>
            <a:endParaRPr/>
          </a:p>
          <a:p>
            <a:pPr indent="-457200" lvl="0" marL="457200" rtl="0" algn="just">
              <a:lnSpc>
                <a:spcPct val="90000"/>
              </a:lnSpc>
              <a:spcBef>
                <a:spcPts val="1800"/>
              </a:spcBef>
              <a:spcAft>
                <a:spcPts val="0"/>
              </a:spcAft>
              <a:buClr>
                <a:schemeClr val="dk1"/>
              </a:buClr>
              <a:buSzPct val="100000"/>
              <a:buChar char="•"/>
            </a:pPr>
            <a:r>
              <a:rPr lang="es-ES"/>
              <a:t>Alta disponibilidad</a:t>
            </a:r>
            <a:endParaRPr/>
          </a:p>
          <a:p>
            <a:pPr indent="-457200" lvl="0" marL="457200" rtl="0" algn="just">
              <a:lnSpc>
                <a:spcPct val="90000"/>
              </a:lnSpc>
              <a:spcBef>
                <a:spcPts val="1800"/>
              </a:spcBef>
              <a:spcAft>
                <a:spcPts val="0"/>
              </a:spcAft>
              <a:buClr>
                <a:schemeClr val="dk1"/>
              </a:buClr>
              <a:buSzPct val="100000"/>
              <a:buChar char="•"/>
            </a:pPr>
            <a:r>
              <a:rPr lang="es-ES"/>
              <a:t>Escalado</a:t>
            </a:r>
            <a:endParaRPr/>
          </a:p>
          <a:p>
            <a:pPr indent="-457200" lvl="0" marL="457200" rtl="0" algn="just">
              <a:lnSpc>
                <a:spcPct val="90000"/>
              </a:lnSpc>
              <a:spcBef>
                <a:spcPts val="1800"/>
              </a:spcBef>
              <a:spcAft>
                <a:spcPts val="0"/>
              </a:spcAft>
              <a:buClr>
                <a:schemeClr val="dk1"/>
              </a:buClr>
              <a:buSzPct val="100000"/>
              <a:buChar char="•"/>
            </a:pPr>
            <a:r>
              <a:rPr lang="es-ES"/>
              <a:t>Energía y servidores de bastidores y pilas</a:t>
            </a:r>
            <a:endParaRPr/>
          </a:p>
          <a:p>
            <a:pPr indent="-457200" lvl="0" marL="457200" rtl="0" algn="just">
              <a:lnSpc>
                <a:spcPct val="90000"/>
              </a:lnSpc>
              <a:spcBef>
                <a:spcPts val="1800"/>
              </a:spcBef>
              <a:spcAft>
                <a:spcPts val="0"/>
              </a:spcAft>
              <a:buClr>
                <a:schemeClr val="dk1"/>
              </a:buClr>
              <a:buSzPct val="100000"/>
              <a:buChar char="•"/>
            </a:pPr>
            <a:r>
              <a:rPr lang="es-ES"/>
              <a:t>Mantenimiento del servidor</a:t>
            </a:r>
            <a:endParaRPr/>
          </a:p>
        </p:txBody>
      </p:sp>
      <p:pic>
        <p:nvPicPr>
          <p:cNvPr id="331" name="Google Shape;331;p10"/>
          <p:cNvPicPr preferRelativeResize="0"/>
          <p:nvPr/>
        </p:nvPicPr>
        <p:blipFill rotWithShape="1">
          <a:blip r:embed="rId4">
            <a:alphaModFix/>
          </a:blip>
          <a:srcRect b="0" l="0" r="0" t="0"/>
          <a:stretch/>
        </p:blipFill>
        <p:spPr>
          <a:xfrm>
            <a:off x="8969611" y="3288782"/>
            <a:ext cx="1292538" cy="1292538"/>
          </a:xfrm>
          <a:prstGeom prst="rect">
            <a:avLst/>
          </a:prstGeom>
          <a:noFill/>
          <a:ln>
            <a:noFill/>
          </a:ln>
        </p:spPr>
      </p:pic>
      <p:sp>
        <p:nvSpPr>
          <p:cNvPr id="332" name="Google Shape;332;p10"/>
          <p:cNvSpPr txBox="1"/>
          <p:nvPr/>
        </p:nvSpPr>
        <p:spPr>
          <a:xfrm>
            <a:off x="7317854" y="4794794"/>
            <a:ext cx="4658659"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i="0" lang="es-ES" sz="2800" u="none" cap="none" strike="noStrike">
                <a:solidFill>
                  <a:schemeClr val="dk1"/>
                </a:solidFill>
                <a:latin typeface="Arial"/>
                <a:ea typeface="Arial"/>
                <a:cs typeface="Arial"/>
                <a:sym typeface="Arial"/>
              </a:rPr>
              <a:t>Amazon RDS</a:t>
            </a:r>
            <a:endParaRPr b="0" i="0" sz="6000" u="none" cap="none" strike="noStrike">
              <a:solidFill>
                <a:schemeClr val="dk1"/>
              </a:solidFill>
              <a:latin typeface="Arial"/>
              <a:ea typeface="Arial"/>
              <a:cs typeface="Arial"/>
              <a:sym typeface="Arial"/>
            </a:endParaRPr>
          </a:p>
        </p:txBody>
      </p:sp>
      <p:sp>
        <p:nvSpPr>
          <p:cNvPr id="333" name="Google Shape;333;p10"/>
          <p:cNvSpPr txBox="1"/>
          <p:nvPr>
            <p:ph idx="11" type="ftr"/>
          </p:nvPr>
        </p:nvSpPr>
        <p:spPr>
          <a:xfrm>
            <a:off x="419100" y="6356350"/>
            <a:ext cx="493549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334" name="Google Shape;334;p1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Instancias de base de datos </a:t>
            </a:r>
            <a:br>
              <a:rPr lang="es-ES"/>
            </a:br>
            <a:r>
              <a:rPr lang="es-ES"/>
              <a:t>de Amazon RDS</a:t>
            </a:r>
            <a:endParaRPr/>
          </a:p>
        </p:txBody>
      </p:sp>
      <p:sp>
        <p:nvSpPr>
          <p:cNvPr id="340" name="Google Shape;340;p11"/>
          <p:cNvSpPr txBox="1"/>
          <p:nvPr/>
        </p:nvSpPr>
        <p:spPr>
          <a:xfrm>
            <a:off x="428170" y="1451628"/>
            <a:ext cx="16383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Arial"/>
                <a:ea typeface="Arial"/>
                <a:cs typeface="Arial"/>
                <a:sym typeface="Arial"/>
              </a:rPr>
              <a:t>Amazon RDS</a:t>
            </a:r>
            <a:endParaRPr/>
          </a:p>
        </p:txBody>
      </p:sp>
      <p:pic>
        <p:nvPicPr>
          <p:cNvPr id="341" name="Google Shape;341;p11"/>
          <p:cNvPicPr preferRelativeResize="0"/>
          <p:nvPr/>
        </p:nvPicPr>
        <p:blipFill rotWithShape="1">
          <a:blip r:embed="rId3">
            <a:alphaModFix/>
          </a:blip>
          <a:srcRect b="0" l="0" r="0" t="0"/>
          <a:stretch/>
        </p:blipFill>
        <p:spPr>
          <a:xfrm>
            <a:off x="891720" y="1834025"/>
            <a:ext cx="711200" cy="711200"/>
          </a:xfrm>
          <a:prstGeom prst="rect">
            <a:avLst/>
          </a:prstGeom>
          <a:noFill/>
          <a:ln>
            <a:noFill/>
          </a:ln>
        </p:spPr>
      </p:pic>
      <p:sp>
        <p:nvSpPr>
          <p:cNvPr id="342" name="Google Shape;342;p11"/>
          <p:cNvSpPr txBox="1"/>
          <p:nvPr/>
        </p:nvSpPr>
        <p:spPr>
          <a:xfrm>
            <a:off x="992048" y="4163803"/>
            <a:ext cx="196651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600" u="none" cap="none" strike="noStrike">
                <a:solidFill>
                  <a:schemeClr val="dk1"/>
                </a:solidFill>
                <a:latin typeface="Arial"/>
                <a:ea typeface="Arial"/>
                <a:cs typeface="Arial"/>
                <a:sym typeface="Arial"/>
              </a:rPr>
              <a:t>Instancia principal de base de datos </a:t>
            </a:r>
            <a:br>
              <a:rPr b="0" i="0" lang="es-ES" sz="1600" u="none" cap="none" strike="noStrike">
                <a:solidFill>
                  <a:schemeClr val="dk1"/>
                </a:solidFill>
                <a:latin typeface="Arial"/>
                <a:ea typeface="Arial"/>
                <a:cs typeface="Arial"/>
                <a:sym typeface="Arial"/>
              </a:rPr>
            </a:br>
            <a:r>
              <a:rPr b="0" i="0" lang="es-ES" sz="1600" u="none" cap="none" strike="noStrike">
                <a:solidFill>
                  <a:schemeClr val="dk1"/>
                </a:solidFill>
                <a:latin typeface="Arial"/>
                <a:ea typeface="Arial"/>
                <a:cs typeface="Arial"/>
                <a:sym typeface="Arial"/>
              </a:rPr>
              <a:t>de Amazon RDS</a:t>
            </a:r>
            <a:endParaRPr/>
          </a:p>
        </p:txBody>
      </p:sp>
      <p:sp>
        <p:nvSpPr>
          <p:cNvPr id="343" name="Google Shape;343;p11"/>
          <p:cNvSpPr txBox="1"/>
          <p:nvPr/>
        </p:nvSpPr>
        <p:spPr>
          <a:xfrm>
            <a:off x="3151073" y="2372519"/>
            <a:ext cx="4740244" cy="33932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950" u="none" cap="none" strike="noStrike">
                <a:solidFill>
                  <a:schemeClr val="accent5"/>
                </a:solidFill>
                <a:latin typeface="Arial"/>
                <a:ea typeface="Arial"/>
                <a:cs typeface="Arial"/>
                <a:sym typeface="Arial"/>
              </a:rPr>
              <a:t>Clase de instancia de base de datos</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CPU</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Memoria</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Rendimiento de red</a:t>
            </a:r>
            <a:endParaRPr/>
          </a:p>
          <a:p>
            <a:pPr indent="-161925" lvl="0" marL="285750" marR="0" rtl="0" algn="l">
              <a:spcBef>
                <a:spcPts val="0"/>
              </a:spcBef>
              <a:spcAft>
                <a:spcPts val="0"/>
              </a:spcAft>
              <a:buClr>
                <a:schemeClr val="dk1"/>
              </a:buClr>
              <a:buSzPts val="1950"/>
              <a:buFont typeface="Arial"/>
              <a:buNone/>
            </a:pPr>
            <a:r>
              <a:t/>
            </a:r>
            <a:endParaRPr b="0" i="0" sz="195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ES" sz="1950" u="none" cap="none" strike="noStrike">
                <a:solidFill>
                  <a:schemeClr val="accent5"/>
                </a:solidFill>
                <a:latin typeface="Arial"/>
                <a:ea typeface="Arial"/>
                <a:cs typeface="Arial"/>
                <a:sym typeface="Arial"/>
              </a:rPr>
              <a:t>Almacenamiento de la instancia </a:t>
            </a:r>
            <a:br>
              <a:rPr b="0" i="0" lang="es-ES" sz="1950" u="none" cap="none" strike="noStrike">
                <a:solidFill>
                  <a:schemeClr val="accent5"/>
                </a:solidFill>
                <a:latin typeface="Arial"/>
                <a:ea typeface="Arial"/>
                <a:cs typeface="Arial"/>
                <a:sym typeface="Arial"/>
              </a:rPr>
            </a:br>
            <a:r>
              <a:rPr b="0" i="0" lang="es-ES" sz="1950" u="none" cap="none" strike="noStrike">
                <a:solidFill>
                  <a:schemeClr val="accent5"/>
                </a:solidFill>
                <a:latin typeface="Arial"/>
                <a:ea typeface="Arial"/>
                <a:cs typeface="Arial"/>
                <a:sym typeface="Arial"/>
              </a:rPr>
              <a:t>de base de datos</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Magnético</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De uso general (unidad de estado sólido o SSD)</a:t>
            </a:r>
            <a:endParaRPr/>
          </a:p>
          <a:p>
            <a:pPr indent="-285750" lvl="0" marL="285750" marR="0" rtl="0" algn="l">
              <a:spcBef>
                <a:spcPts val="0"/>
              </a:spcBef>
              <a:spcAft>
                <a:spcPts val="0"/>
              </a:spcAft>
              <a:buClr>
                <a:srgbClr val="3475B3"/>
              </a:buClr>
              <a:buSzPts val="1950"/>
              <a:buFont typeface="Arial"/>
              <a:buChar char="•"/>
            </a:pPr>
            <a:r>
              <a:rPr b="0" i="0" lang="es-ES" sz="1950" u="none" cap="none" strike="noStrike">
                <a:solidFill>
                  <a:schemeClr val="dk1"/>
                </a:solidFill>
                <a:latin typeface="Arial"/>
                <a:ea typeface="Arial"/>
                <a:cs typeface="Arial"/>
                <a:sym typeface="Arial"/>
              </a:rPr>
              <a:t>IOPS provisionadas</a:t>
            </a:r>
            <a:endParaRPr/>
          </a:p>
        </p:txBody>
      </p:sp>
      <p:sp>
        <p:nvSpPr>
          <p:cNvPr descr="the major components of an RDS installation are the DB Instance Class that specifies the type of CPU, amount of memory and network performance. You can select the type of storage the DB instance will use." id="344" name="Google Shape;344;p11"/>
          <p:cNvSpPr/>
          <p:nvPr/>
        </p:nvSpPr>
        <p:spPr>
          <a:xfrm>
            <a:off x="620677" y="2162147"/>
            <a:ext cx="7732463" cy="3813981"/>
          </a:xfrm>
          <a:prstGeom prst="roundRect">
            <a:avLst>
              <a:gd fmla="val 16667" name="adj"/>
            </a:avLst>
          </a:prstGeom>
          <a:noFill/>
          <a:ln cap="flat" cmpd="sng" w="12700">
            <a:solidFill>
              <a:srgbClr val="19222D"/>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grpSp>
        <p:nvGrpSpPr>
          <p:cNvPr descr="Amazon RDS supported database engines." id="345" name="Google Shape;345;p11"/>
          <p:cNvGrpSpPr/>
          <p:nvPr/>
        </p:nvGrpSpPr>
        <p:grpSpPr>
          <a:xfrm>
            <a:off x="8844533" y="1638299"/>
            <a:ext cx="2820465" cy="5038101"/>
            <a:chOff x="8844533" y="1638299"/>
            <a:chExt cx="2820465" cy="5038101"/>
          </a:xfrm>
        </p:grpSpPr>
        <p:sp>
          <p:nvSpPr>
            <p:cNvPr id="346" name="Google Shape;346;p11"/>
            <p:cNvSpPr/>
            <p:nvPr/>
          </p:nvSpPr>
          <p:spPr>
            <a:xfrm>
              <a:off x="8844533" y="1638299"/>
              <a:ext cx="2820465" cy="4044703"/>
            </a:xfrm>
            <a:prstGeom prst="rect">
              <a:avLst/>
            </a:prstGeom>
            <a:solidFill>
              <a:srgbClr val="5A6B86">
                <a:alpha val="9803"/>
              </a:srgbClr>
            </a:solid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b="0" i="0" lang="es-ES" sz="1200" u="none" cap="none" strike="noStrike">
                  <a:solidFill>
                    <a:schemeClr val="dk1"/>
                  </a:solidFill>
                  <a:latin typeface="Arial"/>
                  <a:ea typeface="Arial"/>
                  <a:cs typeface="Arial"/>
                  <a:sym typeface="Arial"/>
                </a:rPr>
                <a:t>=</a:t>
              </a:r>
              <a:endParaRPr/>
            </a:p>
          </p:txBody>
        </p:sp>
        <p:sp>
          <p:nvSpPr>
            <p:cNvPr descr="DB Engines" id="347" name="Google Shape;347;p11"/>
            <p:cNvSpPr txBox="1"/>
            <p:nvPr/>
          </p:nvSpPr>
          <p:spPr>
            <a:xfrm>
              <a:off x="9204026" y="5753000"/>
              <a:ext cx="17283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Arial"/>
                  <a:ea typeface="Arial"/>
                  <a:cs typeface="Arial"/>
                  <a:sym typeface="Arial"/>
                </a:rPr>
                <a:t>Motores de bases de datos</a:t>
              </a:r>
              <a:endParaRPr/>
            </a:p>
          </p:txBody>
        </p:sp>
        <p:sp>
          <p:nvSpPr>
            <p:cNvPr id="348" name="Google Shape;348;p11"/>
            <p:cNvSpPr txBox="1"/>
            <p:nvPr/>
          </p:nvSpPr>
          <p:spPr>
            <a:xfrm>
              <a:off x="9668249" y="1789550"/>
              <a:ext cx="11730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MySQL</a:t>
              </a:r>
              <a:endParaRPr b="0" i="0" sz="2000" u="none" cap="none" strike="noStrike">
                <a:solidFill>
                  <a:schemeClr val="dk1"/>
                </a:solidFill>
                <a:latin typeface="Arial"/>
                <a:ea typeface="Arial"/>
                <a:cs typeface="Arial"/>
                <a:sym typeface="Arial"/>
              </a:endParaRPr>
            </a:p>
          </p:txBody>
        </p:sp>
        <p:sp>
          <p:nvSpPr>
            <p:cNvPr id="349" name="Google Shape;349;p11"/>
            <p:cNvSpPr txBox="1"/>
            <p:nvPr/>
          </p:nvSpPr>
          <p:spPr>
            <a:xfrm>
              <a:off x="9159311" y="2445613"/>
              <a:ext cx="2190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Amazon Aurora</a:t>
              </a:r>
              <a:endParaRPr/>
            </a:p>
          </p:txBody>
        </p:sp>
        <p:sp>
          <p:nvSpPr>
            <p:cNvPr id="350" name="Google Shape;350;p11"/>
            <p:cNvSpPr txBox="1"/>
            <p:nvPr/>
          </p:nvSpPr>
          <p:spPr>
            <a:xfrm>
              <a:off x="8978552" y="3101707"/>
              <a:ext cx="25524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Microsoft SQL Server</a:t>
              </a:r>
              <a:endParaRPr/>
            </a:p>
          </p:txBody>
        </p:sp>
        <p:sp>
          <p:nvSpPr>
            <p:cNvPr id="351" name="Google Shape;351;p11"/>
            <p:cNvSpPr txBox="1"/>
            <p:nvPr/>
          </p:nvSpPr>
          <p:spPr>
            <a:xfrm>
              <a:off x="9435600" y="3757813"/>
              <a:ext cx="1638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PostgreSQL</a:t>
              </a:r>
              <a:endParaRPr b="0" i="0" sz="2000" u="none" cap="none" strike="noStrike">
                <a:solidFill>
                  <a:schemeClr val="dk1"/>
                </a:solidFill>
                <a:latin typeface="Arial"/>
                <a:ea typeface="Arial"/>
                <a:cs typeface="Arial"/>
                <a:sym typeface="Arial"/>
              </a:endParaRPr>
            </a:p>
          </p:txBody>
        </p:sp>
        <p:sp>
          <p:nvSpPr>
            <p:cNvPr id="352" name="Google Shape;352;p11"/>
            <p:cNvSpPr txBox="1"/>
            <p:nvPr/>
          </p:nvSpPr>
          <p:spPr>
            <a:xfrm>
              <a:off x="9604212" y="4413913"/>
              <a:ext cx="1301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MariaDB</a:t>
              </a:r>
              <a:endParaRPr b="0" i="0" sz="2000" u="none" cap="none" strike="noStrike">
                <a:solidFill>
                  <a:schemeClr val="dk1"/>
                </a:solidFill>
                <a:latin typeface="Arial"/>
                <a:ea typeface="Arial"/>
                <a:cs typeface="Arial"/>
                <a:sym typeface="Arial"/>
              </a:endParaRPr>
            </a:p>
          </p:txBody>
        </p:sp>
        <p:sp>
          <p:nvSpPr>
            <p:cNvPr id="353" name="Google Shape;353;p11"/>
            <p:cNvSpPr txBox="1"/>
            <p:nvPr/>
          </p:nvSpPr>
          <p:spPr>
            <a:xfrm>
              <a:off x="9625510" y="5083463"/>
              <a:ext cx="1258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chemeClr val="dk1"/>
                  </a:solidFill>
                  <a:latin typeface="Arial"/>
                  <a:ea typeface="Arial"/>
                  <a:cs typeface="Arial"/>
                  <a:sym typeface="Arial"/>
                </a:rPr>
                <a:t>Oracle</a:t>
              </a:r>
              <a:endParaRPr/>
            </a:p>
          </p:txBody>
        </p:sp>
      </p:grpSp>
      <p:sp>
        <p:nvSpPr>
          <p:cNvPr id="354" name="Google Shape;354;p11"/>
          <p:cNvSpPr txBox="1"/>
          <p:nvPr>
            <p:ph idx="11" type="ftr"/>
          </p:nvPr>
        </p:nvSpPr>
        <p:spPr>
          <a:xfrm>
            <a:off x="419100" y="6356350"/>
            <a:ext cx="50590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355" name="Google Shape;355;p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6" name="Google Shape;356;p11"/>
          <p:cNvSpPr txBox="1"/>
          <p:nvPr/>
        </p:nvSpPr>
        <p:spPr>
          <a:xfrm>
            <a:off x="1469208" y="3136526"/>
            <a:ext cx="1012199" cy="929637"/>
          </a:xfrm>
          <a:prstGeom prst="rect">
            <a:avLst/>
          </a:prstGeom>
          <a:solidFill>
            <a:srgbClr val="3475B3"/>
          </a:solidFill>
          <a:ln>
            <a:noFill/>
          </a:ln>
        </p:spPr>
        <p:txBody>
          <a:bodyPr anchorCtr="1" anchor="t" bIns="0" lIns="0" spcFirstLastPara="1" rIns="0" wrap="square" tIns="0">
            <a:noAutofit/>
          </a:bodyPr>
          <a:lstStyle/>
          <a:p>
            <a:pPr indent="0" lvl="0" marL="0" marR="0" rtl="0" algn="l">
              <a:spcBef>
                <a:spcPts val="0"/>
              </a:spcBef>
              <a:spcAft>
                <a:spcPts val="0"/>
              </a:spcAft>
              <a:buNone/>
            </a:pPr>
            <a:r>
              <a:rPr b="1" i="0" lang="es-ES" sz="6600" u="none" cap="none" strike="noStrike">
                <a:solidFill>
                  <a:schemeClr val="lt1"/>
                </a:solidFill>
                <a:latin typeface="Arial"/>
                <a:ea typeface="Arial"/>
                <a:cs typeface="Arial"/>
                <a:sym typeface="Arial"/>
              </a:rPr>
              <a:t>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txBox="1"/>
          <p:nvPr>
            <p:ph type="title"/>
          </p:nvPr>
        </p:nvSpPr>
        <p:spPr>
          <a:xfrm>
            <a:off x="419099" y="365125"/>
            <a:ext cx="9349057"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s-ES" sz="3900"/>
              <a:t>Amazon RDS en una nube virtual privada (VPC)</a:t>
            </a:r>
            <a:endParaRPr/>
          </a:p>
        </p:txBody>
      </p:sp>
      <p:grpSp>
        <p:nvGrpSpPr>
          <p:cNvPr descr="users connecting to ec2 instance in a vpc public subnet through an internet gateway. amazon rds in a vpc private subnet." id="362" name="Google Shape;362;p12"/>
          <p:cNvGrpSpPr/>
          <p:nvPr/>
        </p:nvGrpSpPr>
        <p:grpSpPr>
          <a:xfrm>
            <a:off x="1792551" y="1399290"/>
            <a:ext cx="8606898" cy="4768044"/>
            <a:chOff x="1049683" y="1263105"/>
            <a:chExt cx="8606898" cy="4768044"/>
          </a:xfrm>
        </p:grpSpPr>
        <p:sp>
          <p:nvSpPr>
            <p:cNvPr id="363" name="Google Shape;363;p12"/>
            <p:cNvSpPr/>
            <p:nvPr/>
          </p:nvSpPr>
          <p:spPr>
            <a:xfrm>
              <a:off x="5756337" y="2329492"/>
              <a:ext cx="2987004" cy="1463040"/>
            </a:xfrm>
            <a:prstGeom prst="rect">
              <a:avLst/>
            </a:prstGeom>
            <a:solidFill>
              <a:srgbClr val="1D8900">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a:t>
              </a:r>
              <a:endParaRPr/>
            </a:p>
          </p:txBody>
        </p:sp>
        <p:sp>
          <p:nvSpPr>
            <p:cNvPr id="364" name="Google Shape;364;p12"/>
            <p:cNvSpPr/>
            <p:nvPr/>
          </p:nvSpPr>
          <p:spPr>
            <a:xfrm>
              <a:off x="5756337" y="3894438"/>
              <a:ext cx="2987004" cy="146304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s-ES" sz="1600" u="none" cap="none" strike="noStrike">
                  <a:solidFill>
                    <a:srgbClr val="007CBC"/>
                  </a:solidFill>
                  <a:latin typeface="Arial"/>
                  <a:ea typeface="Arial"/>
                  <a:cs typeface="Arial"/>
                  <a:sym typeface="Arial"/>
                </a:rPr>
                <a:t>   </a:t>
              </a:r>
              <a:r>
                <a:rPr b="1" i="0" lang="es-ES" sz="1600" u="none" cap="none" strike="noStrike">
                  <a:solidFill>
                    <a:srgbClr val="007CBC"/>
                  </a:solidFill>
                  <a:latin typeface="Arial"/>
                  <a:ea typeface="Arial"/>
                  <a:cs typeface="Arial"/>
                  <a:sym typeface="Arial"/>
                </a:rPr>
                <a:t>Subred privada</a:t>
              </a:r>
              <a:endParaRPr/>
            </a:p>
          </p:txBody>
        </p:sp>
        <p:sp>
          <p:nvSpPr>
            <p:cNvPr id="365" name="Google Shape;365;p12"/>
            <p:cNvSpPr txBox="1"/>
            <p:nvPr/>
          </p:nvSpPr>
          <p:spPr>
            <a:xfrm>
              <a:off x="1049683" y="3308010"/>
              <a:ext cx="1072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232F3E"/>
                  </a:solidFill>
                  <a:latin typeface="Arial"/>
                  <a:ea typeface="Arial"/>
                  <a:cs typeface="Arial"/>
                  <a:sym typeface="Arial"/>
                </a:rPr>
                <a:t>Usuarios</a:t>
              </a:r>
              <a:endParaRPr/>
            </a:p>
          </p:txBody>
        </p:sp>
        <p:sp>
          <p:nvSpPr>
            <p:cNvPr id="366" name="Google Shape;366;p12"/>
            <p:cNvSpPr txBox="1"/>
            <p:nvPr/>
          </p:nvSpPr>
          <p:spPr>
            <a:xfrm>
              <a:off x="3264921" y="3162841"/>
              <a:ext cx="125965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Gateway </a:t>
              </a:r>
              <a:br>
                <a:rPr lang="es-ES" sz="1600">
                  <a:solidFill>
                    <a:schemeClr val="dk1"/>
                  </a:solidFill>
                  <a:latin typeface="Arial"/>
                  <a:ea typeface="Arial"/>
                  <a:cs typeface="Arial"/>
                  <a:sym typeface="Arial"/>
                </a:rPr>
              </a:br>
              <a:r>
                <a:rPr lang="es-ES" sz="1600">
                  <a:solidFill>
                    <a:schemeClr val="dk1"/>
                  </a:solidFill>
                  <a:latin typeface="Arial"/>
                  <a:ea typeface="Arial"/>
                  <a:cs typeface="Arial"/>
                  <a:sym typeface="Arial"/>
                </a:rPr>
                <a:t>de Internet</a:t>
              </a:r>
              <a:endParaRPr/>
            </a:p>
          </p:txBody>
        </p:sp>
        <p:sp>
          <p:nvSpPr>
            <p:cNvPr id="367" name="Google Shape;367;p12"/>
            <p:cNvSpPr/>
            <p:nvPr/>
          </p:nvSpPr>
          <p:spPr>
            <a:xfrm>
              <a:off x="5022281" y="1500522"/>
              <a:ext cx="4003008" cy="4238797"/>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a:t>
              </a:r>
              <a:endParaRPr/>
            </a:p>
          </p:txBody>
        </p:sp>
        <p:pic>
          <p:nvPicPr>
            <p:cNvPr id="368" name="Google Shape;368;p12"/>
            <p:cNvPicPr preferRelativeResize="0"/>
            <p:nvPr/>
          </p:nvPicPr>
          <p:blipFill rotWithShape="1">
            <a:blip r:embed="rId3">
              <a:alphaModFix/>
            </a:blip>
            <a:srcRect b="0" l="0" r="0" t="0"/>
            <a:stretch/>
          </p:blipFill>
          <p:spPr>
            <a:xfrm flipH="1">
              <a:off x="1344265" y="2833316"/>
              <a:ext cx="483586" cy="469900"/>
            </a:xfrm>
            <a:prstGeom prst="rect">
              <a:avLst/>
            </a:prstGeom>
            <a:noFill/>
            <a:ln>
              <a:noFill/>
            </a:ln>
          </p:spPr>
        </p:pic>
        <p:pic>
          <p:nvPicPr>
            <p:cNvPr id="369" name="Google Shape;369;p12"/>
            <p:cNvPicPr preferRelativeResize="0"/>
            <p:nvPr/>
          </p:nvPicPr>
          <p:blipFill rotWithShape="1">
            <a:blip r:embed="rId4">
              <a:alphaModFix/>
            </a:blip>
            <a:srcRect b="0" l="0" r="0" t="0"/>
            <a:stretch/>
          </p:blipFill>
          <p:spPr>
            <a:xfrm>
              <a:off x="3659798" y="2794534"/>
              <a:ext cx="469900" cy="469900"/>
            </a:xfrm>
            <a:prstGeom prst="rect">
              <a:avLst/>
            </a:prstGeom>
            <a:noFill/>
            <a:ln>
              <a:noFill/>
            </a:ln>
          </p:spPr>
        </p:pic>
        <p:sp>
          <p:nvSpPr>
            <p:cNvPr id="370" name="Google Shape;370;p12"/>
            <p:cNvSpPr txBox="1"/>
            <p:nvPr/>
          </p:nvSpPr>
          <p:spPr>
            <a:xfrm>
              <a:off x="6723385" y="4975994"/>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RDS</a:t>
              </a:r>
              <a:endParaRPr/>
            </a:p>
          </p:txBody>
        </p:sp>
        <p:pic>
          <p:nvPicPr>
            <p:cNvPr id="371" name="Google Shape;371;p12"/>
            <p:cNvPicPr preferRelativeResize="0"/>
            <p:nvPr/>
          </p:nvPicPr>
          <p:blipFill rotWithShape="1">
            <a:blip r:embed="rId5">
              <a:alphaModFix/>
            </a:blip>
            <a:srcRect b="0" l="0" r="0" t="0"/>
            <a:stretch/>
          </p:blipFill>
          <p:spPr>
            <a:xfrm>
              <a:off x="7518737" y="4281109"/>
              <a:ext cx="711200" cy="711200"/>
            </a:xfrm>
            <a:prstGeom prst="rect">
              <a:avLst/>
            </a:prstGeom>
            <a:noFill/>
            <a:ln>
              <a:noFill/>
            </a:ln>
          </p:spPr>
        </p:pic>
        <p:sp>
          <p:nvSpPr>
            <p:cNvPr id="372" name="Google Shape;372;p12"/>
            <p:cNvSpPr txBox="1"/>
            <p:nvPr/>
          </p:nvSpPr>
          <p:spPr>
            <a:xfrm>
              <a:off x="7039951" y="3333203"/>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EC2</a:t>
              </a:r>
              <a:endParaRPr/>
            </a:p>
          </p:txBody>
        </p:sp>
        <p:pic>
          <p:nvPicPr>
            <p:cNvPr id="373" name="Google Shape;373;p12"/>
            <p:cNvPicPr preferRelativeResize="0"/>
            <p:nvPr/>
          </p:nvPicPr>
          <p:blipFill rotWithShape="1">
            <a:blip r:embed="rId6">
              <a:alphaModFix/>
            </a:blip>
            <a:srcRect b="0" l="0" r="0" t="0"/>
            <a:stretch/>
          </p:blipFill>
          <p:spPr>
            <a:xfrm>
              <a:off x="7497982" y="2628084"/>
              <a:ext cx="711200" cy="711200"/>
            </a:xfrm>
            <a:prstGeom prst="rect">
              <a:avLst/>
            </a:prstGeom>
            <a:noFill/>
            <a:ln>
              <a:noFill/>
            </a:ln>
          </p:spPr>
        </p:pic>
        <p:cxnSp>
          <p:nvCxnSpPr>
            <p:cNvPr id="374" name="Google Shape;374;p12"/>
            <p:cNvCxnSpPr>
              <a:stCxn id="368" idx="1"/>
              <a:endCxn id="363" idx="1"/>
            </p:cNvCxnSpPr>
            <p:nvPr/>
          </p:nvCxnSpPr>
          <p:spPr>
            <a:xfrm flipH="1" rot="10800000">
              <a:off x="1827851" y="3061066"/>
              <a:ext cx="3928500" cy="7200"/>
            </a:xfrm>
            <a:prstGeom prst="straightConnector1">
              <a:avLst/>
            </a:prstGeom>
            <a:noFill/>
            <a:ln cap="flat" cmpd="sng" w="9525">
              <a:solidFill>
                <a:schemeClr val="accent1"/>
              </a:solidFill>
              <a:prstDash val="solid"/>
              <a:miter lim="800000"/>
              <a:headEnd len="sm" w="sm" type="none"/>
              <a:tailEnd len="med" w="med" type="triangle"/>
            </a:ln>
          </p:spPr>
        </p:cxnSp>
        <p:sp>
          <p:nvSpPr>
            <p:cNvPr id="375" name="Google Shape;375;p12"/>
            <p:cNvSpPr/>
            <p:nvPr/>
          </p:nvSpPr>
          <p:spPr>
            <a:xfrm>
              <a:off x="3889239" y="2017109"/>
              <a:ext cx="5437762" cy="3547112"/>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111125"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VPC</a:t>
              </a:r>
              <a:endParaRPr b="1" i="0" sz="1200" u="none" cap="none" strike="noStrike">
                <a:solidFill>
                  <a:srgbClr val="1D8900"/>
                </a:solidFill>
                <a:latin typeface="Arial"/>
                <a:ea typeface="Arial"/>
                <a:cs typeface="Arial"/>
                <a:sym typeface="Arial"/>
              </a:endParaRPr>
            </a:p>
          </p:txBody>
        </p:sp>
        <p:pic>
          <p:nvPicPr>
            <p:cNvPr id="376" name="Google Shape;376;p12"/>
            <p:cNvPicPr preferRelativeResize="0"/>
            <p:nvPr/>
          </p:nvPicPr>
          <p:blipFill rotWithShape="1">
            <a:blip r:embed="rId7">
              <a:alphaModFix/>
            </a:blip>
            <a:srcRect b="0" l="0" r="0" t="0"/>
            <a:stretch/>
          </p:blipFill>
          <p:spPr>
            <a:xfrm>
              <a:off x="3889239" y="2017109"/>
              <a:ext cx="457200" cy="457200"/>
            </a:xfrm>
            <a:prstGeom prst="rect">
              <a:avLst/>
            </a:prstGeom>
            <a:noFill/>
            <a:ln>
              <a:noFill/>
            </a:ln>
          </p:spPr>
        </p:pic>
        <p:pic>
          <p:nvPicPr>
            <p:cNvPr id="377" name="Google Shape;377;p12"/>
            <p:cNvPicPr preferRelativeResize="0"/>
            <p:nvPr/>
          </p:nvPicPr>
          <p:blipFill rotWithShape="1">
            <a:blip r:embed="rId8">
              <a:alphaModFix/>
            </a:blip>
            <a:srcRect b="0" l="0" r="0" t="0"/>
            <a:stretch/>
          </p:blipFill>
          <p:spPr>
            <a:xfrm>
              <a:off x="5756337" y="2327133"/>
              <a:ext cx="457200" cy="457200"/>
            </a:xfrm>
            <a:prstGeom prst="rect">
              <a:avLst/>
            </a:prstGeom>
            <a:noFill/>
            <a:ln>
              <a:noFill/>
            </a:ln>
          </p:spPr>
        </p:pic>
        <p:pic>
          <p:nvPicPr>
            <p:cNvPr id="378" name="Google Shape;378;p12"/>
            <p:cNvPicPr preferRelativeResize="0"/>
            <p:nvPr/>
          </p:nvPicPr>
          <p:blipFill rotWithShape="1">
            <a:blip r:embed="rId9">
              <a:alphaModFix/>
            </a:blip>
            <a:srcRect b="0" l="0" r="0" t="0"/>
            <a:stretch/>
          </p:blipFill>
          <p:spPr>
            <a:xfrm>
              <a:off x="5756337" y="3892079"/>
              <a:ext cx="457200" cy="457200"/>
            </a:xfrm>
            <a:prstGeom prst="rect">
              <a:avLst/>
            </a:prstGeom>
            <a:noFill/>
            <a:ln>
              <a:noFill/>
            </a:ln>
          </p:spPr>
        </p:pic>
        <p:sp>
          <p:nvSpPr>
            <p:cNvPr id="379" name="Google Shape;379;p12"/>
            <p:cNvSpPr/>
            <p:nvPr/>
          </p:nvSpPr>
          <p:spPr>
            <a:xfrm>
              <a:off x="2535419" y="1263105"/>
              <a:ext cx="7121162" cy="4768044"/>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111125" lvl="0" marL="0" marR="0" rtl="0" algn="l">
                <a:spcBef>
                  <a:spcPts val="0"/>
                </a:spcBef>
                <a:spcAft>
                  <a:spcPts val="0"/>
                </a:spcAft>
                <a:buNone/>
              </a:pPr>
              <a:r>
                <a:rPr lang="es-ES" sz="1600">
                  <a:solidFill>
                    <a:srgbClr val="000000"/>
                  </a:solidFill>
                  <a:latin typeface="Arial"/>
                  <a:ea typeface="Arial"/>
                  <a:cs typeface="Arial"/>
                  <a:sym typeface="Arial"/>
                </a:rPr>
                <a:t>Nube de AWS</a:t>
              </a:r>
              <a:endParaRPr/>
            </a:p>
          </p:txBody>
        </p:sp>
        <p:pic>
          <p:nvPicPr>
            <p:cNvPr id="380" name="Google Shape;380;p12"/>
            <p:cNvPicPr preferRelativeResize="0"/>
            <p:nvPr/>
          </p:nvPicPr>
          <p:blipFill rotWithShape="1">
            <a:blip r:embed="rId10">
              <a:alphaModFix/>
            </a:blip>
            <a:srcRect b="0" l="0" r="0" t="0"/>
            <a:stretch/>
          </p:blipFill>
          <p:spPr>
            <a:xfrm>
              <a:off x="2535419" y="1263105"/>
              <a:ext cx="457200" cy="457200"/>
            </a:xfrm>
            <a:prstGeom prst="rect">
              <a:avLst/>
            </a:prstGeom>
            <a:noFill/>
            <a:ln>
              <a:noFill/>
            </a:ln>
          </p:spPr>
        </p:pic>
      </p:grpSp>
      <p:sp>
        <p:nvSpPr>
          <p:cNvPr id="381" name="Google Shape;381;p12"/>
          <p:cNvSpPr txBox="1"/>
          <p:nvPr>
            <p:ph idx="11" type="ftr"/>
          </p:nvPr>
        </p:nvSpPr>
        <p:spPr>
          <a:xfrm>
            <a:off x="419100" y="6356350"/>
            <a:ext cx="522381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382" name="Google Shape;382;p1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Alta disponibilidad con la implementación Multi-AZ</a:t>
            </a:r>
            <a:endParaRPr/>
          </a:p>
        </p:txBody>
      </p:sp>
      <p:grpSp>
        <p:nvGrpSpPr>
          <p:cNvPr descr="a highly available Amazon RDS installation." id="388" name="Google Shape;388;p13"/>
          <p:cNvGrpSpPr/>
          <p:nvPr/>
        </p:nvGrpSpPr>
        <p:grpSpPr>
          <a:xfrm>
            <a:off x="1074231" y="1285494"/>
            <a:ext cx="10043539" cy="5029200"/>
            <a:chOff x="481788" y="1285494"/>
            <a:chExt cx="10043539" cy="5029200"/>
          </a:xfrm>
        </p:grpSpPr>
        <p:sp>
          <p:nvSpPr>
            <p:cNvPr id="389" name="Google Shape;389;p13"/>
            <p:cNvSpPr/>
            <p:nvPr/>
          </p:nvSpPr>
          <p:spPr>
            <a:xfrm>
              <a:off x="3173417" y="2235275"/>
              <a:ext cx="2834640" cy="17373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a:t>
              </a:r>
              <a:endParaRPr/>
            </a:p>
          </p:txBody>
        </p:sp>
        <p:sp>
          <p:nvSpPr>
            <p:cNvPr id="390" name="Google Shape;390;p13"/>
            <p:cNvSpPr/>
            <p:nvPr/>
          </p:nvSpPr>
          <p:spPr>
            <a:xfrm>
              <a:off x="3190567" y="4087465"/>
              <a:ext cx="283464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a:t>
              </a:r>
              <a:endParaRPr/>
            </a:p>
          </p:txBody>
        </p:sp>
        <p:sp>
          <p:nvSpPr>
            <p:cNvPr id="391" name="Google Shape;391;p13"/>
            <p:cNvSpPr/>
            <p:nvPr/>
          </p:nvSpPr>
          <p:spPr>
            <a:xfrm>
              <a:off x="7085626" y="4087465"/>
              <a:ext cx="283464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a:t>
              </a:r>
              <a:endParaRPr/>
            </a:p>
          </p:txBody>
        </p:sp>
        <p:sp>
          <p:nvSpPr>
            <p:cNvPr id="392" name="Google Shape;392;p13"/>
            <p:cNvSpPr/>
            <p:nvPr/>
          </p:nvSpPr>
          <p:spPr>
            <a:xfrm>
              <a:off x="2862940" y="1587224"/>
              <a:ext cx="3291840" cy="45720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1</a:t>
              </a:r>
              <a:endParaRPr/>
            </a:p>
          </p:txBody>
        </p:sp>
        <p:sp>
          <p:nvSpPr>
            <p:cNvPr id="393" name="Google Shape;393;p13"/>
            <p:cNvSpPr txBox="1"/>
            <p:nvPr/>
          </p:nvSpPr>
          <p:spPr>
            <a:xfrm>
              <a:off x="3286732" y="3386065"/>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EC2</a:t>
              </a:r>
              <a:endParaRPr/>
            </a:p>
          </p:txBody>
        </p:sp>
        <p:pic>
          <p:nvPicPr>
            <p:cNvPr id="394" name="Google Shape;394;p13"/>
            <p:cNvPicPr preferRelativeResize="0"/>
            <p:nvPr/>
          </p:nvPicPr>
          <p:blipFill rotWithShape="1">
            <a:blip r:embed="rId3">
              <a:alphaModFix/>
            </a:blip>
            <a:srcRect b="0" l="0" r="0" t="0"/>
            <a:stretch/>
          </p:blipFill>
          <p:spPr>
            <a:xfrm>
              <a:off x="3858590" y="2794773"/>
              <a:ext cx="483546" cy="483546"/>
            </a:xfrm>
            <a:prstGeom prst="rect">
              <a:avLst/>
            </a:prstGeom>
            <a:noFill/>
            <a:ln>
              <a:noFill/>
            </a:ln>
          </p:spPr>
        </p:pic>
        <p:sp>
          <p:nvSpPr>
            <p:cNvPr id="395" name="Google Shape;395;p13"/>
            <p:cNvSpPr/>
            <p:nvPr/>
          </p:nvSpPr>
          <p:spPr>
            <a:xfrm>
              <a:off x="6797996" y="1587223"/>
              <a:ext cx="3291840" cy="45720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2</a:t>
              </a:r>
              <a:endParaRPr/>
            </a:p>
          </p:txBody>
        </p:sp>
        <p:sp>
          <p:nvSpPr>
            <p:cNvPr id="396" name="Google Shape;396;p13"/>
            <p:cNvSpPr txBox="1"/>
            <p:nvPr/>
          </p:nvSpPr>
          <p:spPr>
            <a:xfrm>
              <a:off x="3515585" y="5019109"/>
              <a:ext cx="17413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 de Amazon RDS</a:t>
              </a:r>
              <a:endParaRPr sz="1600">
                <a:solidFill>
                  <a:schemeClr val="dk1"/>
                </a:solidFill>
                <a:latin typeface="Arial"/>
                <a:ea typeface="Arial"/>
                <a:cs typeface="Arial"/>
                <a:sym typeface="Arial"/>
              </a:endParaRPr>
            </a:p>
          </p:txBody>
        </p:sp>
        <p:pic>
          <p:nvPicPr>
            <p:cNvPr id="397" name="Google Shape;397;p13"/>
            <p:cNvPicPr preferRelativeResize="0"/>
            <p:nvPr/>
          </p:nvPicPr>
          <p:blipFill rotWithShape="1">
            <a:blip r:embed="rId4">
              <a:alphaModFix/>
            </a:blip>
            <a:srcRect b="0" l="0" r="0" t="0"/>
            <a:stretch/>
          </p:blipFill>
          <p:spPr>
            <a:xfrm>
              <a:off x="4123114" y="4477337"/>
              <a:ext cx="537998" cy="537998"/>
            </a:xfrm>
            <a:prstGeom prst="rect">
              <a:avLst/>
            </a:prstGeom>
            <a:noFill/>
            <a:ln>
              <a:noFill/>
            </a:ln>
          </p:spPr>
        </p:pic>
        <p:pic>
          <p:nvPicPr>
            <p:cNvPr id="398" name="Google Shape;398;p13"/>
            <p:cNvPicPr preferRelativeResize="0"/>
            <p:nvPr/>
          </p:nvPicPr>
          <p:blipFill rotWithShape="1">
            <a:blip r:embed="rId4">
              <a:alphaModFix/>
            </a:blip>
            <a:srcRect b="0" l="0" r="0" t="0"/>
            <a:stretch/>
          </p:blipFill>
          <p:spPr>
            <a:xfrm>
              <a:off x="8638924" y="4477337"/>
              <a:ext cx="537998" cy="537998"/>
            </a:xfrm>
            <a:prstGeom prst="rect">
              <a:avLst/>
            </a:prstGeom>
            <a:noFill/>
            <a:ln>
              <a:noFill/>
            </a:ln>
          </p:spPr>
        </p:pic>
        <p:sp>
          <p:nvSpPr>
            <p:cNvPr id="399" name="Google Shape;399;p13"/>
            <p:cNvSpPr txBox="1"/>
            <p:nvPr/>
          </p:nvSpPr>
          <p:spPr>
            <a:xfrm>
              <a:off x="8145937" y="5019109"/>
              <a:ext cx="152397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 de RDS en espera</a:t>
              </a:r>
              <a:endParaRPr sz="1600">
                <a:solidFill>
                  <a:schemeClr val="dk1"/>
                </a:solidFill>
                <a:latin typeface="Arial"/>
                <a:ea typeface="Arial"/>
                <a:cs typeface="Arial"/>
                <a:sym typeface="Arial"/>
              </a:endParaRPr>
            </a:p>
          </p:txBody>
        </p:sp>
        <p:sp>
          <p:nvSpPr>
            <p:cNvPr id="400" name="Google Shape;400;p13"/>
            <p:cNvSpPr/>
            <p:nvPr/>
          </p:nvSpPr>
          <p:spPr>
            <a:xfrm>
              <a:off x="5892800" y="4593365"/>
              <a:ext cx="1054100" cy="165100"/>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13"/>
            <p:cNvSpPr txBox="1"/>
            <p:nvPr/>
          </p:nvSpPr>
          <p:spPr>
            <a:xfrm>
              <a:off x="5744934" y="4720690"/>
              <a:ext cx="13468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Simultánea</a:t>
              </a:r>
              <a:endParaRPr/>
            </a:p>
          </p:txBody>
        </p:sp>
        <p:sp>
          <p:nvSpPr>
            <p:cNvPr id="402" name="Google Shape;402;p13"/>
            <p:cNvSpPr/>
            <p:nvPr/>
          </p:nvSpPr>
          <p:spPr>
            <a:xfrm>
              <a:off x="5163284" y="2781300"/>
              <a:ext cx="483546" cy="430116"/>
            </a:xfrm>
            <a:prstGeom prst="roundRect">
              <a:avLst>
                <a:gd fmla="val 16667" name="adj"/>
              </a:avLst>
            </a:prstGeom>
            <a:solidFill>
              <a:schemeClr val="accent6"/>
            </a:solidFill>
            <a:ln cap="flat" cmpd="sng" w="12700">
              <a:solidFill>
                <a:srgbClr val="A710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13"/>
            <p:cNvSpPr txBox="1"/>
            <p:nvPr/>
          </p:nvSpPr>
          <p:spPr>
            <a:xfrm>
              <a:off x="4808580" y="3386065"/>
              <a:ext cx="1192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Aplicación</a:t>
              </a:r>
              <a:endParaRPr/>
            </a:p>
          </p:txBody>
        </p:sp>
        <p:cxnSp>
          <p:nvCxnSpPr>
            <p:cNvPr id="404" name="Google Shape;404;p13"/>
            <p:cNvCxnSpPr/>
            <p:nvPr/>
          </p:nvCxnSpPr>
          <p:spPr>
            <a:xfrm>
              <a:off x="5372806" y="3737088"/>
              <a:ext cx="0" cy="629888"/>
            </a:xfrm>
            <a:prstGeom prst="straightConnector1">
              <a:avLst/>
            </a:prstGeom>
            <a:noFill/>
            <a:ln cap="flat" cmpd="sng" w="9525">
              <a:solidFill>
                <a:schemeClr val="accent1"/>
              </a:solidFill>
              <a:prstDash val="solid"/>
              <a:miter lim="800000"/>
              <a:headEnd len="sm" w="sm" type="none"/>
              <a:tailEnd len="med" w="med" type="triangle"/>
            </a:ln>
          </p:spPr>
        </p:cxnSp>
        <p:grpSp>
          <p:nvGrpSpPr>
            <p:cNvPr id="405" name="Google Shape;405;p13"/>
            <p:cNvGrpSpPr/>
            <p:nvPr/>
          </p:nvGrpSpPr>
          <p:grpSpPr>
            <a:xfrm>
              <a:off x="5088722" y="4477337"/>
              <a:ext cx="640080" cy="640080"/>
              <a:chOff x="5173782" y="4434743"/>
              <a:chExt cx="640080" cy="640080"/>
            </a:xfrm>
          </p:grpSpPr>
          <p:pic>
            <p:nvPicPr>
              <p:cNvPr id="406" name="Google Shape;406;p13"/>
              <p:cNvPicPr preferRelativeResize="0"/>
              <p:nvPr/>
            </p:nvPicPr>
            <p:blipFill rotWithShape="1">
              <a:blip r:embed="rId5">
                <a:alphaModFix/>
              </a:blip>
              <a:srcRect b="0" l="0" r="0" t="0"/>
              <a:stretch/>
            </p:blipFill>
            <p:spPr>
              <a:xfrm>
                <a:off x="5173782" y="4434743"/>
                <a:ext cx="640080" cy="640080"/>
              </a:xfrm>
              <a:prstGeom prst="rect">
                <a:avLst/>
              </a:prstGeom>
              <a:noFill/>
              <a:ln>
                <a:noFill/>
              </a:ln>
            </p:spPr>
          </p:pic>
          <p:sp>
            <p:nvSpPr>
              <p:cNvPr id="407" name="Google Shape;407;p13"/>
              <p:cNvSpPr txBox="1"/>
              <p:nvPr/>
            </p:nvSpPr>
            <p:spPr>
              <a:xfrm>
                <a:off x="5317331" y="4656612"/>
                <a:ext cx="3529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P</a:t>
                </a:r>
                <a:endParaRPr/>
              </a:p>
            </p:txBody>
          </p:sp>
        </p:grpSp>
        <p:grpSp>
          <p:nvGrpSpPr>
            <p:cNvPr id="408" name="Google Shape;408;p13"/>
            <p:cNvGrpSpPr/>
            <p:nvPr/>
          </p:nvGrpSpPr>
          <p:grpSpPr>
            <a:xfrm>
              <a:off x="7497450" y="4477337"/>
              <a:ext cx="640080" cy="640080"/>
              <a:chOff x="7008355" y="4443120"/>
              <a:chExt cx="640080" cy="640080"/>
            </a:xfrm>
          </p:grpSpPr>
          <p:pic>
            <p:nvPicPr>
              <p:cNvPr id="409" name="Google Shape;409;p13"/>
              <p:cNvPicPr preferRelativeResize="0"/>
              <p:nvPr/>
            </p:nvPicPr>
            <p:blipFill rotWithShape="1">
              <a:blip r:embed="rId5">
                <a:alphaModFix/>
              </a:blip>
              <a:srcRect b="0" l="0" r="0" t="0"/>
              <a:stretch/>
            </p:blipFill>
            <p:spPr>
              <a:xfrm>
                <a:off x="7008355" y="4443120"/>
                <a:ext cx="640080" cy="640080"/>
              </a:xfrm>
              <a:prstGeom prst="rect">
                <a:avLst/>
              </a:prstGeom>
              <a:noFill/>
              <a:ln>
                <a:noFill/>
              </a:ln>
            </p:spPr>
          </p:pic>
          <p:sp>
            <p:nvSpPr>
              <p:cNvPr id="410" name="Google Shape;410;p13"/>
              <p:cNvSpPr txBox="1"/>
              <p:nvPr/>
            </p:nvSpPr>
            <p:spPr>
              <a:xfrm>
                <a:off x="7179155" y="4656612"/>
                <a:ext cx="2984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E</a:t>
                </a:r>
                <a:endParaRPr/>
              </a:p>
            </p:txBody>
          </p:sp>
        </p:grpSp>
        <p:sp>
          <p:nvSpPr>
            <p:cNvPr id="411" name="Google Shape;411;p13"/>
            <p:cNvSpPr/>
            <p:nvPr/>
          </p:nvSpPr>
          <p:spPr>
            <a:xfrm>
              <a:off x="481788" y="1285494"/>
              <a:ext cx="10043539" cy="502920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spcBef>
                  <a:spcPts val="0"/>
                </a:spcBef>
                <a:spcAft>
                  <a:spcPts val="0"/>
                </a:spcAft>
                <a:buNone/>
              </a:pPr>
              <a:r>
                <a:rPr lang="es-ES" sz="1600">
                  <a:solidFill>
                    <a:srgbClr val="000000"/>
                  </a:solidFill>
                  <a:latin typeface="Arial"/>
                  <a:ea typeface="Arial"/>
                  <a:cs typeface="Arial"/>
                  <a:sym typeface="Arial"/>
                </a:rPr>
                <a:t>Nube de AWS</a:t>
              </a:r>
              <a:endParaRPr/>
            </a:p>
          </p:txBody>
        </p:sp>
        <p:pic>
          <p:nvPicPr>
            <p:cNvPr id="412" name="Google Shape;412;p13"/>
            <p:cNvPicPr preferRelativeResize="0"/>
            <p:nvPr/>
          </p:nvPicPr>
          <p:blipFill rotWithShape="1">
            <a:blip r:embed="rId6">
              <a:alphaModFix/>
            </a:blip>
            <a:srcRect b="0" l="0" r="0" t="0"/>
            <a:stretch/>
          </p:blipFill>
          <p:spPr>
            <a:xfrm>
              <a:off x="481789" y="1285494"/>
              <a:ext cx="457200" cy="457200"/>
            </a:xfrm>
            <a:prstGeom prst="rect">
              <a:avLst/>
            </a:prstGeom>
            <a:noFill/>
            <a:ln>
              <a:noFill/>
            </a:ln>
          </p:spPr>
        </p:pic>
        <p:pic>
          <p:nvPicPr>
            <p:cNvPr id="413" name="Google Shape;413;p13"/>
            <p:cNvPicPr preferRelativeResize="0"/>
            <p:nvPr/>
          </p:nvPicPr>
          <p:blipFill rotWithShape="1">
            <a:blip r:embed="rId7">
              <a:alphaModFix/>
            </a:blip>
            <a:srcRect b="0" l="0" r="0" t="0"/>
            <a:stretch/>
          </p:blipFill>
          <p:spPr>
            <a:xfrm>
              <a:off x="1799617" y="2026835"/>
              <a:ext cx="457200" cy="457200"/>
            </a:xfrm>
            <a:prstGeom prst="rect">
              <a:avLst/>
            </a:prstGeom>
            <a:noFill/>
            <a:ln>
              <a:noFill/>
            </a:ln>
          </p:spPr>
        </p:pic>
        <p:pic>
          <p:nvPicPr>
            <p:cNvPr id="414" name="Google Shape;414;p13"/>
            <p:cNvPicPr preferRelativeResize="0"/>
            <p:nvPr/>
          </p:nvPicPr>
          <p:blipFill rotWithShape="1">
            <a:blip r:embed="rId8">
              <a:alphaModFix/>
            </a:blip>
            <a:srcRect b="0" l="0" r="0" t="0"/>
            <a:stretch/>
          </p:blipFill>
          <p:spPr>
            <a:xfrm>
              <a:off x="3173417" y="2232916"/>
              <a:ext cx="457200" cy="457200"/>
            </a:xfrm>
            <a:prstGeom prst="rect">
              <a:avLst/>
            </a:prstGeom>
            <a:noFill/>
            <a:ln>
              <a:noFill/>
            </a:ln>
          </p:spPr>
        </p:pic>
        <p:pic>
          <p:nvPicPr>
            <p:cNvPr id="415" name="Google Shape;415;p13"/>
            <p:cNvPicPr preferRelativeResize="0"/>
            <p:nvPr/>
          </p:nvPicPr>
          <p:blipFill rotWithShape="1">
            <a:blip r:embed="rId9">
              <a:alphaModFix/>
            </a:blip>
            <a:srcRect b="0" l="0" r="0" t="0"/>
            <a:stretch/>
          </p:blipFill>
          <p:spPr>
            <a:xfrm>
              <a:off x="3190567" y="4087465"/>
              <a:ext cx="457200" cy="457200"/>
            </a:xfrm>
            <a:prstGeom prst="rect">
              <a:avLst/>
            </a:prstGeom>
            <a:noFill/>
            <a:ln>
              <a:noFill/>
            </a:ln>
          </p:spPr>
        </p:pic>
        <p:pic>
          <p:nvPicPr>
            <p:cNvPr id="416" name="Google Shape;416;p13"/>
            <p:cNvPicPr preferRelativeResize="0"/>
            <p:nvPr/>
          </p:nvPicPr>
          <p:blipFill rotWithShape="1">
            <a:blip r:embed="rId9">
              <a:alphaModFix/>
            </a:blip>
            <a:srcRect b="0" l="0" r="0" t="0"/>
            <a:stretch/>
          </p:blipFill>
          <p:spPr>
            <a:xfrm>
              <a:off x="7085626" y="4087465"/>
              <a:ext cx="457200" cy="457200"/>
            </a:xfrm>
            <a:prstGeom prst="rect">
              <a:avLst/>
            </a:prstGeom>
            <a:noFill/>
            <a:ln>
              <a:noFill/>
            </a:ln>
          </p:spPr>
        </p:pic>
        <p:sp>
          <p:nvSpPr>
            <p:cNvPr id="417" name="Google Shape;417;p13"/>
            <p:cNvSpPr/>
            <p:nvPr/>
          </p:nvSpPr>
          <p:spPr>
            <a:xfrm>
              <a:off x="1800524" y="2023222"/>
              <a:ext cx="8503920" cy="393123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111125"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VPC</a:t>
              </a:r>
              <a:endParaRPr b="1" i="0" sz="1600" u="none" cap="none" strike="noStrike">
                <a:solidFill>
                  <a:srgbClr val="1D8900"/>
                </a:solidFill>
                <a:latin typeface="Arial"/>
                <a:ea typeface="Arial"/>
                <a:cs typeface="Arial"/>
                <a:sym typeface="Arial"/>
              </a:endParaRPr>
            </a:p>
          </p:txBody>
        </p:sp>
      </p:grpSp>
      <p:sp>
        <p:nvSpPr>
          <p:cNvPr id="418" name="Google Shape;418;p13"/>
          <p:cNvSpPr txBox="1"/>
          <p:nvPr>
            <p:ph idx="11" type="ftr"/>
          </p:nvPr>
        </p:nvSpPr>
        <p:spPr>
          <a:xfrm>
            <a:off x="419100" y="6356350"/>
            <a:ext cx="498192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419" name="Google Shape;419;p1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Alta disponibilidad con la implementación Multi-AZ 2</a:t>
            </a:r>
            <a:endParaRPr/>
          </a:p>
        </p:txBody>
      </p:sp>
      <p:grpSp>
        <p:nvGrpSpPr>
          <p:cNvPr descr="a highly available Amazon RDS installation with rds standby instance." id="425" name="Google Shape;425;p14"/>
          <p:cNvGrpSpPr/>
          <p:nvPr/>
        </p:nvGrpSpPr>
        <p:grpSpPr>
          <a:xfrm>
            <a:off x="1074231" y="1285494"/>
            <a:ext cx="10043539" cy="5029200"/>
            <a:chOff x="481788" y="1285494"/>
            <a:chExt cx="10043539" cy="5029200"/>
          </a:xfrm>
        </p:grpSpPr>
        <p:sp>
          <p:nvSpPr>
            <p:cNvPr id="426" name="Google Shape;426;p14"/>
            <p:cNvSpPr/>
            <p:nvPr/>
          </p:nvSpPr>
          <p:spPr>
            <a:xfrm>
              <a:off x="3173417" y="2235275"/>
              <a:ext cx="2834640" cy="17373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a:t>
              </a:r>
              <a:endParaRPr/>
            </a:p>
          </p:txBody>
        </p:sp>
        <p:sp>
          <p:nvSpPr>
            <p:cNvPr id="427" name="Google Shape;427;p14"/>
            <p:cNvSpPr/>
            <p:nvPr/>
          </p:nvSpPr>
          <p:spPr>
            <a:xfrm>
              <a:off x="3190567" y="4087465"/>
              <a:ext cx="283464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a:t>
              </a:r>
              <a:endParaRPr/>
            </a:p>
          </p:txBody>
        </p:sp>
        <p:sp>
          <p:nvSpPr>
            <p:cNvPr id="428" name="Google Shape;428;p14"/>
            <p:cNvSpPr/>
            <p:nvPr/>
          </p:nvSpPr>
          <p:spPr>
            <a:xfrm>
              <a:off x="7085626" y="4087465"/>
              <a:ext cx="283464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a:t>
              </a:r>
              <a:endParaRPr/>
            </a:p>
          </p:txBody>
        </p:sp>
        <p:sp>
          <p:nvSpPr>
            <p:cNvPr id="429" name="Google Shape;429;p14"/>
            <p:cNvSpPr/>
            <p:nvPr/>
          </p:nvSpPr>
          <p:spPr>
            <a:xfrm>
              <a:off x="2862940" y="1587224"/>
              <a:ext cx="3291840" cy="45720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1</a:t>
              </a:r>
              <a:endParaRPr/>
            </a:p>
          </p:txBody>
        </p:sp>
        <p:sp>
          <p:nvSpPr>
            <p:cNvPr id="430" name="Google Shape;430;p14"/>
            <p:cNvSpPr txBox="1"/>
            <p:nvPr/>
          </p:nvSpPr>
          <p:spPr>
            <a:xfrm>
              <a:off x="3286732" y="3386065"/>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EC2</a:t>
              </a:r>
              <a:endParaRPr/>
            </a:p>
          </p:txBody>
        </p:sp>
        <p:pic>
          <p:nvPicPr>
            <p:cNvPr id="431" name="Google Shape;431;p14"/>
            <p:cNvPicPr preferRelativeResize="0"/>
            <p:nvPr/>
          </p:nvPicPr>
          <p:blipFill rotWithShape="1">
            <a:blip r:embed="rId3">
              <a:alphaModFix/>
            </a:blip>
            <a:srcRect b="0" l="0" r="0" t="0"/>
            <a:stretch/>
          </p:blipFill>
          <p:spPr>
            <a:xfrm>
              <a:off x="3858590" y="2794773"/>
              <a:ext cx="483546" cy="483546"/>
            </a:xfrm>
            <a:prstGeom prst="rect">
              <a:avLst/>
            </a:prstGeom>
            <a:noFill/>
            <a:ln>
              <a:noFill/>
            </a:ln>
          </p:spPr>
        </p:pic>
        <p:sp>
          <p:nvSpPr>
            <p:cNvPr id="432" name="Google Shape;432;p14"/>
            <p:cNvSpPr/>
            <p:nvPr/>
          </p:nvSpPr>
          <p:spPr>
            <a:xfrm>
              <a:off x="6797996" y="1587223"/>
              <a:ext cx="3291840" cy="45720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2</a:t>
              </a:r>
              <a:endParaRPr/>
            </a:p>
          </p:txBody>
        </p:sp>
        <p:sp>
          <p:nvSpPr>
            <p:cNvPr id="433" name="Google Shape;433;p14"/>
            <p:cNvSpPr txBox="1"/>
            <p:nvPr/>
          </p:nvSpPr>
          <p:spPr>
            <a:xfrm>
              <a:off x="3499212" y="5010871"/>
              <a:ext cx="17413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 de Amazon RDS</a:t>
              </a:r>
              <a:endParaRPr sz="1600">
                <a:solidFill>
                  <a:schemeClr val="dk1"/>
                </a:solidFill>
                <a:latin typeface="Arial"/>
                <a:ea typeface="Arial"/>
                <a:cs typeface="Arial"/>
                <a:sym typeface="Arial"/>
              </a:endParaRPr>
            </a:p>
          </p:txBody>
        </p:sp>
        <p:pic>
          <p:nvPicPr>
            <p:cNvPr id="434" name="Google Shape;434;p14"/>
            <p:cNvPicPr preferRelativeResize="0"/>
            <p:nvPr/>
          </p:nvPicPr>
          <p:blipFill rotWithShape="1">
            <a:blip r:embed="rId4">
              <a:alphaModFix/>
            </a:blip>
            <a:srcRect b="0" l="0" r="0" t="0"/>
            <a:stretch/>
          </p:blipFill>
          <p:spPr>
            <a:xfrm>
              <a:off x="4123114" y="4477337"/>
              <a:ext cx="537998" cy="537998"/>
            </a:xfrm>
            <a:prstGeom prst="rect">
              <a:avLst/>
            </a:prstGeom>
            <a:noFill/>
            <a:ln>
              <a:noFill/>
            </a:ln>
          </p:spPr>
        </p:pic>
        <p:pic>
          <p:nvPicPr>
            <p:cNvPr id="435" name="Google Shape;435;p14"/>
            <p:cNvPicPr preferRelativeResize="0"/>
            <p:nvPr/>
          </p:nvPicPr>
          <p:blipFill rotWithShape="1">
            <a:blip r:embed="rId4">
              <a:alphaModFix/>
            </a:blip>
            <a:srcRect b="0" l="0" r="0" t="0"/>
            <a:stretch/>
          </p:blipFill>
          <p:spPr>
            <a:xfrm>
              <a:off x="8638924" y="4477337"/>
              <a:ext cx="537998" cy="537998"/>
            </a:xfrm>
            <a:prstGeom prst="rect">
              <a:avLst/>
            </a:prstGeom>
            <a:noFill/>
            <a:ln>
              <a:noFill/>
            </a:ln>
          </p:spPr>
        </p:pic>
        <p:sp>
          <p:nvSpPr>
            <p:cNvPr id="436" name="Google Shape;436;p14"/>
            <p:cNvSpPr txBox="1"/>
            <p:nvPr/>
          </p:nvSpPr>
          <p:spPr>
            <a:xfrm>
              <a:off x="8081528" y="5010871"/>
              <a:ext cx="16153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 de RDS en espera</a:t>
              </a:r>
              <a:endParaRPr sz="1600">
                <a:solidFill>
                  <a:schemeClr val="dk1"/>
                </a:solidFill>
                <a:latin typeface="Arial"/>
                <a:ea typeface="Arial"/>
                <a:cs typeface="Arial"/>
                <a:sym typeface="Arial"/>
              </a:endParaRPr>
            </a:p>
          </p:txBody>
        </p:sp>
        <p:sp>
          <p:nvSpPr>
            <p:cNvPr id="437" name="Google Shape;437;p14"/>
            <p:cNvSpPr/>
            <p:nvPr/>
          </p:nvSpPr>
          <p:spPr>
            <a:xfrm>
              <a:off x="5892800" y="4593365"/>
              <a:ext cx="1054100" cy="165100"/>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14"/>
            <p:cNvSpPr txBox="1"/>
            <p:nvPr/>
          </p:nvSpPr>
          <p:spPr>
            <a:xfrm>
              <a:off x="5744934" y="4720690"/>
              <a:ext cx="13468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Simultánea</a:t>
              </a:r>
              <a:endParaRPr/>
            </a:p>
          </p:txBody>
        </p:sp>
        <p:sp>
          <p:nvSpPr>
            <p:cNvPr id="439" name="Google Shape;439;p14"/>
            <p:cNvSpPr/>
            <p:nvPr/>
          </p:nvSpPr>
          <p:spPr>
            <a:xfrm>
              <a:off x="5163284" y="2781300"/>
              <a:ext cx="483546" cy="430116"/>
            </a:xfrm>
            <a:prstGeom prst="roundRect">
              <a:avLst>
                <a:gd fmla="val 16667" name="adj"/>
              </a:avLst>
            </a:prstGeom>
            <a:solidFill>
              <a:schemeClr val="accent6"/>
            </a:solidFill>
            <a:ln cap="flat" cmpd="sng" w="12700">
              <a:solidFill>
                <a:srgbClr val="A710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p14"/>
            <p:cNvSpPr txBox="1"/>
            <p:nvPr/>
          </p:nvSpPr>
          <p:spPr>
            <a:xfrm>
              <a:off x="4808580" y="3386065"/>
              <a:ext cx="1192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Aplicación</a:t>
              </a:r>
              <a:endParaRPr/>
            </a:p>
          </p:txBody>
        </p:sp>
        <p:cxnSp>
          <p:nvCxnSpPr>
            <p:cNvPr id="441" name="Google Shape;441;p14"/>
            <p:cNvCxnSpPr/>
            <p:nvPr/>
          </p:nvCxnSpPr>
          <p:spPr>
            <a:xfrm>
              <a:off x="5372806" y="3737088"/>
              <a:ext cx="2124644" cy="1021377"/>
            </a:xfrm>
            <a:prstGeom prst="straightConnector1">
              <a:avLst/>
            </a:prstGeom>
            <a:noFill/>
            <a:ln cap="flat" cmpd="sng" w="9525">
              <a:solidFill>
                <a:schemeClr val="accent1"/>
              </a:solidFill>
              <a:prstDash val="solid"/>
              <a:miter lim="800000"/>
              <a:headEnd len="sm" w="sm" type="none"/>
              <a:tailEnd len="med" w="med" type="triangle"/>
            </a:ln>
          </p:spPr>
        </p:cxnSp>
        <p:grpSp>
          <p:nvGrpSpPr>
            <p:cNvPr id="442" name="Google Shape;442;p14"/>
            <p:cNvGrpSpPr/>
            <p:nvPr/>
          </p:nvGrpSpPr>
          <p:grpSpPr>
            <a:xfrm>
              <a:off x="5088722" y="4477337"/>
              <a:ext cx="640080" cy="640080"/>
              <a:chOff x="5173782" y="4434743"/>
              <a:chExt cx="640080" cy="640080"/>
            </a:xfrm>
          </p:grpSpPr>
          <p:pic>
            <p:nvPicPr>
              <p:cNvPr id="443" name="Google Shape;443;p14"/>
              <p:cNvPicPr preferRelativeResize="0"/>
              <p:nvPr/>
            </p:nvPicPr>
            <p:blipFill rotWithShape="1">
              <a:blip r:embed="rId5">
                <a:alphaModFix/>
              </a:blip>
              <a:srcRect b="0" l="0" r="0" t="0"/>
              <a:stretch/>
            </p:blipFill>
            <p:spPr>
              <a:xfrm>
                <a:off x="5173782" y="4434743"/>
                <a:ext cx="640080" cy="640080"/>
              </a:xfrm>
              <a:prstGeom prst="rect">
                <a:avLst/>
              </a:prstGeom>
              <a:noFill/>
              <a:ln>
                <a:noFill/>
              </a:ln>
            </p:spPr>
          </p:pic>
          <p:sp>
            <p:nvSpPr>
              <p:cNvPr id="444" name="Google Shape;444;p14"/>
              <p:cNvSpPr txBox="1"/>
              <p:nvPr/>
            </p:nvSpPr>
            <p:spPr>
              <a:xfrm>
                <a:off x="5317331" y="4656612"/>
                <a:ext cx="3529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P</a:t>
                </a:r>
                <a:endParaRPr/>
              </a:p>
            </p:txBody>
          </p:sp>
        </p:grpSp>
        <p:grpSp>
          <p:nvGrpSpPr>
            <p:cNvPr id="445" name="Google Shape;445;p14"/>
            <p:cNvGrpSpPr/>
            <p:nvPr/>
          </p:nvGrpSpPr>
          <p:grpSpPr>
            <a:xfrm>
              <a:off x="7497450" y="4477337"/>
              <a:ext cx="640080" cy="640080"/>
              <a:chOff x="7008355" y="4443120"/>
              <a:chExt cx="640080" cy="640080"/>
            </a:xfrm>
          </p:grpSpPr>
          <p:pic>
            <p:nvPicPr>
              <p:cNvPr id="446" name="Google Shape;446;p14"/>
              <p:cNvPicPr preferRelativeResize="0"/>
              <p:nvPr/>
            </p:nvPicPr>
            <p:blipFill rotWithShape="1">
              <a:blip r:embed="rId5">
                <a:alphaModFix/>
              </a:blip>
              <a:srcRect b="0" l="0" r="0" t="0"/>
              <a:stretch/>
            </p:blipFill>
            <p:spPr>
              <a:xfrm>
                <a:off x="7008355" y="4443120"/>
                <a:ext cx="640080" cy="640080"/>
              </a:xfrm>
              <a:prstGeom prst="rect">
                <a:avLst/>
              </a:prstGeom>
              <a:noFill/>
              <a:ln>
                <a:noFill/>
              </a:ln>
            </p:spPr>
          </p:pic>
          <p:sp>
            <p:nvSpPr>
              <p:cNvPr id="447" name="Google Shape;447;p14"/>
              <p:cNvSpPr txBox="1"/>
              <p:nvPr/>
            </p:nvSpPr>
            <p:spPr>
              <a:xfrm>
                <a:off x="7179155" y="4656612"/>
                <a:ext cx="2984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E</a:t>
                </a:r>
                <a:endParaRPr/>
              </a:p>
            </p:txBody>
          </p:sp>
        </p:grpSp>
        <p:sp>
          <p:nvSpPr>
            <p:cNvPr id="448" name="Google Shape;448;p14"/>
            <p:cNvSpPr/>
            <p:nvPr/>
          </p:nvSpPr>
          <p:spPr>
            <a:xfrm>
              <a:off x="481788" y="1285494"/>
              <a:ext cx="10043539" cy="502920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spcBef>
                  <a:spcPts val="0"/>
                </a:spcBef>
                <a:spcAft>
                  <a:spcPts val="0"/>
                </a:spcAft>
                <a:buNone/>
              </a:pPr>
              <a:r>
                <a:rPr lang="es-ES" sz="1600">
                  <a:solidFill>
                    <a:srgbClr val="000000"/>
                  </a:solidFill>
                  <a:latin typeface="Arial"/>
                  <a:ea typeface="Arial"/>
                  <a:cs typeface="Arial"/>
                  <a:sym typeface="Arial"/>
                </a:rPr>
                <a:t>Nube de AWS</a:t>
              </a:r>
              <a:endParaRPr/>
            </a:p>
          </p:txBody>
        </p:sp>
        <p:pic>
          <p:nvPicPr>
            <p:cNvPr id="449" name="Google Shape;449;p14"/>
            <p:cNvPicPr preferRelativeResize="0"/>
            <p:nvPr/>
          </p:nvPicPr>
          <p:blipFill rotWithShape="1">
            <a:blip r:embed="rId6">
              <a:alphaModFix/>
            </a:blip>
            <a:srcRect b="0" l="0" r="0" t="0"/>
            <a:stretch/>
          </p:blipFill>
          <p:spPr>
            <a:xfrm>
              <a:off x="481789" y="1285494"/>
              <a:ext cx="457200" cy="457200"/>
            </a:xfrm>
            <a:prstGeom prst="rect">
              <a:avLst/>
            </a:prstGeom>
            <a:noFill/>
            <a:ln>
              <a:noFill/>
            </a:ln>
          </p:spPr>
        </p:pic>
        <p:pic>
          <p:nvPicPr>
            <p:cNvPr id="450" name="Google Shape;450;p14"/>
            <p:cNvPicPr preferRelativeResize="0"/>
            <p:nvPr/>
          </p:nvPicPr>
          <p:blipFill rotWithShape="1">
            <a:blip r:embed="rId7">
              <a:alphaModFix/>
            </a:blip>
            <a:srcRect b="0" l="0" r="0" t="0"/>
            <a:stretch/>
          </p:blipFill>
          <p:spPr>
            <a:xfrm>
              <a:off x="1799617" y="2026835"/>
              <a:ext cx="457200" cy="457200"/>
            </a:xfrm>
            <a:prstGeom prst="rect">
              <a:avLst/>
            </a:prstGeom>
            <a:noFill/>
            <a:ln>
              <a:noFill/>
            </a:ln>
          </p:spPr>
        </p:pic>
        <p:pic>
          <p:nvPicPr>
            <p:cNvPr id="451" name="Google Shape;451;p14"/>
            <p:cNvPicPr preferRelativeResize="0"/>
            <p:nvPr/>
          </p:nvPicPr>
          <p:blipFill rotWithShape="1">
            <a:blip r:embed="rId8">
              <a:alphaModFix/>
            </a:blip>
            <a:srcRect b="0" l="0" r="0" t="0"/>
            <a:stretch/>
          </p:blipFill>
          <p:spPr>
            <a:xfrm>
              <a:off x="3173417" y="2232916"/>
              <a:ext cx="457200" cy="457200"/>
            </a:xfrm>
            <a:prstGeom prst="rect">
              <a:avLst/>
            </a:prstGeom>
            <a:noFill/>
            <a:ln>
              <a:noFill/>
            </a:ln>
          </p:spPr>
        </p:pic>
        <p:pic>
          <p:nvPicPr>
            <p:cNvPr id="452" name="Google Shape;452;p14"/>
            <p:cNvPicPr preferRelativeResize="0"/>
            <p:nvPr/>
          </p:nvPicPr>
          <p:blipFill rotWithShape="1">
            <a:blip r:embed="rId9">
              <a:alphaModFix/>
            </a:blip>
            <a:srcRect b="0" l="0" r="0" t="0"/>
            <a:stretch/>
          </p:blipFill>
          <p:spPr>
            <a:xfrm>
              <a:off x="3190567" y="4087465"/>
              <a:ext cx="457200" cy="457200"/>
            </a:xfrm>
            <a:prstGeom prst="rect">
              <a:avLst/>
            </a:prstGeom>
            <a:noFill/>
            <a:ln>
              <a:noFill/>
            </a:ln>
          </p:spPr>
        </p:pic>
        <p:pic>
          <p:nvPicPr>
            <p:cNvPr id="453" name="Google Shape;453;p14"/>
            <p:cNvPicPr preferRelativeResize="0"/>
            <p:nvPr/>
          </p:nvPicPr>
          <p:blipFill rotWithShape="1">
            <a:blip r:embed="rId9">
              <a:alphaModFix/>
            </a:blip>
            <a:srcRect b="0" l="0" r="0" t="0"/>
            <a:stretch/>
          </p:blipFill>
          <p:spPr>
            <a:xfrm>
              <a:off x="7085626" y="4087465"/>
              <a:ext cx="457200" cy="457200"/>
            </a:xfrm>
            <a:prstGeom prst="rect">
              <a:avLst/>
            </a:prstGeom>
            <a:noFill/>
            <a:ln>
              <a:noFill/>
            </a:ln>
          </p:spPr>
        </p:pic>
        <p:sp>
          <p:nvSpPr>
            <p:cNvPr id="454" name="Google Shape;454;p14"/>
            <p:cNvSpPr/>
            <p:nvPr/>
          </p:nvSpPr>
          <p:spPr>
            <a:xfrm>
              <a:off x="1800524" y="2023222"/>
              <a:ext cx="8503920" cy="393123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VPC</a:t>
              </a:r>
              <a:endParaRPr b="1" i="0" sz="1600" u="none" cap="none" strike="noStrike">
                <a:solidFill>
                  <a:srgbClr val="1D8900"/>
                </a:solidFill>
                <a:latin typeface="Arial"/>
                <a:ea typeface="Arial"/>
                <a:cs typeface="Arial"/>
                <a:sym typeface="Arial"/>
              </a:endParaRPr>
            </a:p>
          </p:txBody>
        </p:sp>
      </p:grpSp>
      <p:sp>
        <p:nvSpPr>
          <p:cNvPr id="455" name="Google Shape;455;p14"/>
          <p:cNvSpPr txBox="1"/>
          <p:nvPr>
            <p:ph idx="11" type="ftr"/>
          </p:nvPr>
        </p:nvSpPr>
        <p:spPr>
          <a:xfrm>
            <a:off x="419100" y="6356350"/>
            <a:ext cx="498192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456" name="Google Shape;456;p1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Réplicas de lectura de Amazon RDS</a:t>
            </a:r>
            <a:endParaRPr/>
          </a:p>
        </p:txBody>
      </p:sp>
      <p:sp>
        <p:nvSpPr>
          <p:cNvPr id="462" name="Google Shape;462;p15"/>
          <p:cNvSpPr txBox="1"/>
          <p:nvPr>
            <p:ph idx="1" type="body"/>
          </p:nvPr>
        </p:nvSpPr>
        <p:spPr>
          <a:xfrm>
            <a:off x="238540" y="1327710"/>
            <a:ext cx="5636756" cy="49133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s-ES" sz="2800" u="none" cap="none" strike="noStrike">
                <a:solidFill>
                  <a:schemeClr val="dk1"/>
                </a:solidFill>
                <a:latin typeface="Arial"/>
                <a:ea typeface="Arial"/>
                <a:cs typeface="Arial"/>
                <a:sym typeface="Arial"/>
              </a:rPr>
              <a:t>Características</a:t>
            </a:r>
            <a:endParaRPr/>
          </a:p>
          <a:p>
            <a:pPr indent="-228600" lvl="0" marL="228600" marR="0" rtl="0" algn="l">
              <a:lnSpc>
                <a:spcPct val="90000"/>
              </a:lnSpc>
              <a:spcBef>
                <a:spcPts val="1000"/>
              </a:spcBef>
              <a:spcAft>
                <a:spcPts val="0"/>
              </a:spcAft>
              <a:buClr>
                <a:schemeClr val="dk1"/>
              </a:buClr>
              <a:buSzPts val="2800"/>
              <a:buFont typeface="Arial"/>
              <a:buChar char="•"/>
            </a:pPr>
            <a:r>
              <a:rPr b="0" i="0" lang="es-ES" sz="2800" u="none" cap="none" strike="noStrike">
                <a:solidFill>
                  <a:schemeClr val="dk1"/>
                </a:solidFill>
                <a:latin typeface="Arial"/>
                <a:ea typeface="Arial"/>
                <a:cs typeface="Arial"/>
                <a:sym typeface="Arial"/>
              </a:rPr>
              <a:t>Ofrece replicación asíncrona</a:t>
            </a:r>
            <a:endParaRPr b="0" i="0" sz="28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b="0" i="0" lang="es-ES" sz="2800" u="none" cap="none" strike="noStrike">
                <a:solidFill>
                  <a:schemeClr val="dk1"/>
                </a:solidFill>
                <a:latin typeface="Arial"/>
                <a:ea typeface="Arial"/>
                <a:cs typeface="Arial"/>
                <a:sym typeface="Arial"/>
              </a:rPr>
              <a:t>Se puede promover a principal </a:t>
            </a:r>
            <a:br>
              <a:rPr b="0" i="0" lang="es-ES" sz="2800" u="none" cap="none" strike="noStrike">
                <a:solidFill>
                  <a:schemeClr val="dk1"/>
                </a:solidFill>
                <a:latin typeface="Arial"/>
                <a:ea typeface="Arial"/>
                <a:cs typeface="Arial"/>
                <a:sym typeface="Arial"/>
              </a:rPr>
            </a:br>
            <a:r>
              <a:rPr b="0" i="0" lang="es-ES" sz="2800" u="none" cap="none" strike="noStrike">
                <a:solidFill>
                  <a:schemeClr val="dk1"/>
                </a:solidFill>
                <a:latin typeface="Arial"/>
                <a:ea typeface="Arial"/>
                <a:cs typeface="Arial"/>
                <a:sym typeface="Arial"/>
              </a:rPr>
              <a:t>si es necesario</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1" i="0" lang="es-ES" sz="2800" u="none" cap="none" strike="noStrike">
                <a:solidFill>
                  <a:schemeClr val="dk1"/>
                </a:solidFill>
                <a:latin typeface="Arial"/>
                <a:ea typeface="Arial"/>
                <a:cs typeface="Arial"/>
                <a:sym typeface="Arial"/>
              </a:rPr>
              <a:t>Funcionalidad</a:t>
            </a:r>
            <a:endParaRPr b="1" i="0" sz="28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b="0" i="0" lang="es-ES" sz="2800" u="none" cap="none" strike="noStrike">
                <a:solidFill>
                  <a:schemeClr val="dk1"/>
                </a:solidFill>
                <a:latin typeface="Arial"/>
                <a:ea typeface="Arial"/>
                <a:cs typeface="Arial"/>
                <a:sym typeface="Arial"/>
              </a:rPr>
              <a:t>Utilización para cargas </a:t>
            </a:r>
            <a:br>
              <a:rPr b="0" i="0" lang="es-ES" sz="2800" u="none" cap="none" strike="noStrike">
                <a:solidFill>
                  <a:schemeClr val="dk1"/>
                </a:solidFill>
                <a:latin typeface="Arial"/>
                <a:ea typeface="Arial"/>
                <a:cs typeface="Arial"/>
                <a:sym typeface="Arial"/>
              </a:rPr>
            </a:br>
            <a:r>
              <a:rPr b="0" i="0" lang="es-ES" sz="2800" u="none" cap="none" strike="noStrike">
                <a:solidFill>
                  <a:schemeClr val="dk1"/>
                </a:solidFill>
                <a:latin typeface="Arial"/>
                <a:ea typeface="Arial"/>
                <a:cs typeface="Arial"/>
                <a:sym typeface="Arial"/>
              </a:rPr>
              <a:t>de trabajo de base de datos </a:t>
            </a:r>
            <a:br>
              <a:rPr b="0" i="0" lang="es-ES" sz="2800" u="none" cap="none" strike="noStrike">
                <a:solidFill>
                  <a:schemeClr val="dk1"/>
                </a:solidFill>
                <a:latin typeface="Arial"/>
                <a:ea typeface="Arial"/>
                <a:cs typeface="Arial"/>
                <a:sym typeface="Arial"/>
              </a:rPr>
            </a:br>
            <a:r>
              <a:rPr b="0" i="0" lang="es-ES" sz="2800" u="none" cap="none" strike="noStrike">
                <a:solidFill>
                  <a:schemeClr val="dk1"/>
                </a:solidFill>
                <a:latin typeface="Arial"/>
                <a:ea typeface="Arial"/>
                <a:cs typeface="Arial"/>
                <a:sym typeface="Arial"/>
              </a:rPr>
              <a:t>de lectura intensiva</a:t>
            </a:r>
            <a:endParaRPr b="0" i="0" sz="2800" u="none" cap="none" strike="noStrike">
              <a:solidFill>
                <a:schemeClr val="dk1"/>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800"/>
              <a:buFont typeface="Arial"/>
              <a:buChar char="•"/>
            </a:pPr>
            <a:r>
              <a:rPr b="0" i="0" lang="es-ES" sz="2800" u="none" cap="none" strike="noStrike">
                <a:solidFill>
                  <a:schemeClr val="dk1"/>
                </a:solidFill>
                <a:latin typeface="Arial"/>
                <a:ea typeface="Arial"/>
                <a:cs typeface="Arial"/>
                <a:sym typeface="Arial"/>
              </a:rPr>
              <a:t>Reasignación de consultas </a:t>
            </a:r>
            <a:br>
              <a:rPr b="0" i="0" lang="es-ES" sz="2800" u="none" cap="none" strike="noStrike">
                <a:solidFill>
                  <a:schemeClr val="dk1"/>
                </a:solidFill>
                <a:latin typeface="Arial"/>
                <a:ea typeface="Arial"/>
                <a:cs typeface="Arial"/>
                <a:sym typeface="Arial"/>
              </a:rPr>
            </a:br>
            <a:r>
              <a:rPr b="0" i="0" lang="es-ES" sz="2800" u="none" cap="none" strike="noStrike">
                <a:solidFill>
                  <a:schemeClr val="dk1"/>
                </a:solidFill>
                <a:latin typeface="Arial"/>
                <a:ea typeface="Arial"/>
                <a:cs typeface="Arial"/>
                <a:sym typeface="Arial"/>
              </a:rPr>
              <a:t>de lectura</a:t>
            </a:r>
            <a:endParaRPr/>
          </a:p>
        </p:txBody>
      </p:sp>
      <p:grpSp>
        <p:nvGrpSpPr>
          <p:cNvPr descr="amazon rds instance with read replica in vpc private subnet." id="463" name="Google Shape;463;p15"/>
          <p:cNvGrpSpPr/>
          <p:nvPr/>
        </p:nvGrpSpPr>
        <p:grpSpPr>
          <a:xfrm>
            <a:off x="5899867" y="1285494"/>
            <a:ext cx="5930383" cy="4943278"/>
            <a:chOff x="5899867" y="1285494"/>
            <a:chExt cx="5930383" cy="4943278"/>
          </a:xfrm>
        </p:grpSpPr>
        <p:sp>
          <p:nvSpPr>
            <p:cNvPr id="464" name="Google Shape;464;p15"/>
            <p:cNvSpPr/>
            <p:nvPr/>
          </p:nvSpPr>
          <p:spPr>
            <a:xfrm>
              <a:off x="7426379" y="4012079"/>
              <a:ext cx="3657600" cy="172095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a:t>
              </a:r>
              <a:endParaRPr/>
            </a:p>
          </p:txBody>
        </p:sp>
        <p:sp>
          <p:nvSpPr>
            <p:cNvPr id="465" name="Google Shape;465;p15"/>
            <p:cNvSpPr/>
            <p:nvPr/>
          </p:nvSpPr>
          <p:spPr>
            <a:xfrm>
              <a:off x="7426378" y="2310870"/>
              <a:ext cx="3657600" cy="15544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a:t>
              </a:r>
              <a:endParaRPr/>
            </a:p>
          </p:txBody>
        </p:sp>
        <p:sp>
          <p:nvSpPr>
            <p:cNvPr id="466" name="Google Shape;466;p15"/>
            <p:cNvSpPr/>
            <p:nvPr/>
          </p:nvSpPr>
          <p:spPr>
            <a:xfrm>
              <a:off x="7184979" y="1626946"/>
              <a:ext cx="4106797" cy="4364279"/>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a:t>
              </a:r>
              <a:endParaRPr/>
            </a:p>
          </p:txBody>
        </p:sp>
        <p:sp>
          <p:nvSpPr>
            <p:cNvPr id="467" name="Google Shape;467;p15"/>
            <p:cNvSpPr txBox="1"/>
            <p:nvPr/>
          </p:nvSpPr>
          <p:spPr>
            <a:xfrm>
              <a:off x="7507637" y="3255197"/>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EC2</a:t>
              </a:r>
              <a:endParaRPr/>
            </a:p>
          </p:txBody>
        </p:sp>
        <p:pic>
          <p:nvPicPr>
            <p:cNvPr id="468" name="Google Shape;468;p15"/>
            <p:cNvPicPr preferRelativeResize="0"/>
            <p:nvPr/>
          </p:nvPicPr>
          <p:blipFill rotWithShape="1">
            <a:blip r:embed="rId3">
              <a:alphaModFix/>
            </a:blip>
            <a:srcRect b="0" l="0" r="0" t="0"/>
            <a:stretch/>
          </p:blipFill>
          <p:spPr>
            <a:xfrm>
              <a:off x="8079495" y="2752243"/>
              <a:ext cx="483546" cy="483546"/>
            </a:xfrm>
            <a:prstGeom prst="rect">
              <a:avLst/>
            </a:prstGeom>
            <a:noFill/>
            <a:ln>
              <a:noFill/>
            </a:ln>
          </p:spPr>
        </p:pic>
        <p:sp>
          <p:nvSpPr>
            <p:cNvPr id="469" name="Google Shape;469;p15"/>
            <p:cNvSpPr/>
            <p:nvPr/>
          </p:nvSpPr>
          <p:spPr>
            <a:xfrm>
              <a:off x="9799237" y="2781300"/>
              <a:ext cx="483546" cy="430116"/>
            </a:xfrm>
            <a:prstGeom prst="roundRect">
              <a:avLst>
                <a:gd fmla="val 16667" name="adj"/>
              </a:avLst>
            </a:prstGeom>
            <a:solidFill>
              <a:schemeClr val="accent6"/>
            </a:solidFill>
            <a:ln cap="flat" cmpd="sng" w="12700">
              <a:solidFill>
                <a:srgbClr val="A710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15"/>
            <p:cNvSpPr txBox="1"/>
            <p:nvPr/>
          </p:nvSpPr>
          <p:spPr>
            <a:xfrm>
              <a:off x="9444533" y="3255197"/>
              <a:ext cx="11929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Aplicación</a:t>
              </a:r>
              <a:endParaRPr/>
            </a:p>
          </p:txBody>
        </p:sp>
        <p:sp>
          <p:nvSpPr>
            <p:cNvPr id="471" name="Google Shape;471;p15"/>
            <p:cNvSpPr txBox="1"/>
            <p:nvPr/>
          </p:nvSpPr>
          <p:spPr>
            <a:xfrm>
              <a:off x="7698556" y="5138482"/>
              <a:ext cx="174131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 de Amazon RDS</a:t>
              </a:r>
              <a:endParaRPr sz="1600">
                <a:solidFill>
                  <a:schemeClr val="dk1"/>
                </a:solidFill>
                <a:latin typeface="Arial"/>
                <a:ea typeface="Arial"/>
                <a:cs typeface="Arial"/>
                <a:sym typeface="Arial"/>
              </a:endParaRPr>
            </a:p>
          </p:txBody>
        </p:sp>
        <p:pic>
          <p:nvPicPr>
            <p:cNvPr id="472" name="Google Shape;472;p15"/>
            <p:cNvPicPr preferRelativeResize="0"/>
            <p:nvPr/>
          </p:nvPicPr>
          <p:blipFill rotWithShape="1">
            <a:blip r:embed="rId4">
              <a:alphaModFix/>
            </a:blip>
            <a:srcRect b="0" l="0" r="0" t="0"/>
            <a:stretch/>
          </p:blipFill>
          <p:spPr>
            <a:xfrm>
              <a:off x="8306837" y="4499988"/>
              <a:ext cx="640080" cy="640080"/>
            </a:xfrm>
            <a:prstGeom prst="rect">
              <a:avLst/>
            </a:prstGeom>
            <a:noFill/>
            <a:ln>
              <a:noFill/>
            </a:ln>
          </p:spPr>
        </p:pic>
        <p:sp>
          <p:nvSpPr>
            <p:cNvPr id="473" name="Google Shape;473;p15"/>
            <p:cNvSpPr txBox="1"/>
            <p:nvPr/>
          </p:nvSpPr>
          <p:spPr>
            <a:xfrm>
              <a:off x="8420019" y="4593917"/>
              <a:ext cx="5598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P</a:t>
              </a:r>
              <a:endParaRPr/>
            </a:p>
          </p:txBody>
        </p:sp>
        <p:sp>
          <p:nvSpPr>
            <p:cNvPr id="474" name="Google Shape;474;p15"/>
            <p:cNvSpPr/>
            <p:nvPr/>
          </p:nvSpPr>
          <p:spPr>
            <a:xfrm>
              <a:off x="8987965" y="4573013"/>
              <a:ext cx="842684" cy="325045"/>
            </a:xfrm>
            <a:prstGeom prst="right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5" name="Google Shape;475;p15"/>
            <p:cNvPicPr preferRelativeResize="0"/>
            <p:nvPr/>
          </p:nvPicPr>
          <p:blipFill rotWithShape="1">
            <a:blip r:embed="rId4">
              <a:alphaModFix/>
            </a:blip>
            <a:srcRect b="0" l="0" r="0" t="0"/>
            <a:stretch/>
          </p:blipFill>
          <p:spPr>
            <a:xfrm>
              <a:off x="9920744" y="4490463"/>
              <a:ext cx="640080" cy="640080"/>
            </a:xfrm>
            <a:prstGeom prst="rect">
              <a:avLst/>
            </a:prstGeom>
            <a:noFill/>
            <a:ln>
              <a:noFill/>
            </a:ln>
          </p:spPr>
        </p:pic>
        <p:sp>
          <p:nvSpPr>
            <p:cNvPr id="476" name="Google Shape;476;p15"/>
            <p:cNvSpPr txBox="1"/>
            <p:nvPr/>
          </p:nvSpPr>
          <p:spPr>
            <a:xfrm>
              <a:off x="10050891" y="4593917"/>
              <a:ext cx="3962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L</a:t>
              </a:r>
              <a:endParaRPr/>
            </a:p>
          </p:txBody>
        </p:sp>
        <p:sp>
          <p:nvSpPr>
            <p:cNvPr id="477" name="Google Shape;477;p15"/>
            <p:cNvSpPr txBox="1"/>
            <p:nvPr/>
          </p:nvSpPr>
          <p:spPr>
            <a:xfrm>
              <a:off x="9347159" y="5154399"/>
              <a:ext cx="180032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 Instancia de réplica de lectura</a:t>
              </a:r>
              <a:endParaRPr sz="1600">
                <a:solidFill>
                  <a:schemeClr val="dk1"/>
                </a:solidFill>
                <a:latin typeface="Arial"/>
                <a:ea typeface="Arial"/>
                <a:cs typeface="Arial"/>
                <a:sym typeface="Arial"/>
              </a:endParaRPr>
            </a:p>
          </p:txBody>
        </p:sp>
        <p:cxnSp>
          <p:nvCxnSpPr>
            <p:cNvPr id="478" name="Google Shape;478;p15"/>
            <p:cNvCxnSpPr>
              <a:stCxn id="470" idx="2"/>
              <a:endCxn id="472" idx="0"/>
            </p:cNvCxnSpPr>
            <p:nvPr/>
          </p:nvCxnSpPr>
          <p:spPr>
            <a:xfrm flipH="1">
              <a:off x="8626811" y="3593751"/>
              <a:ext cx="1414200" cy="90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9" name="Google Shape;479;p15"/>
            <p:cNvCxnSpPr>
              <a:stCxn id="470" idx="2"/>
              <a:endCxn id="475" idx="0"/>
            </p:cNvCxnSpPr>
            <p:nvPr/>
          </p:nvCxnSpPr>
          <p:spPr>
            <a:xfrm>
              <a:off x="10041011" y="3593751"/>
              <a:ext cx="199800" cy="896700"/>
            </a:xfrm>
            <a:prstGeom prst="straightConnector1">
              <a:avLst/>
            </a:prstGeom>
            <a:noFill/>
            <a:ln cap="flat" cmpd="sng" w="9525">
              <a:solidFill>
                <a:srgbClr val="FF0000"/>
              </a:solidFill>
              <a:prstDash val="solid"/>
              <a:miter lim="800000"/>
              <a:headEnd len="sm" w="sm" type="none"/>
              <a:tailEnd len="med" w="med" type="triangle"/>
            </a:ln>
          </p:spPr>
        </p:cxnSp>
        <p:sp>
          <p:nvSpPr>
            <p:cNvPr id="480" name="Google Shape;480;p15"/>
            <p:cNvSpPr/>
            <p:nvPr/>
          </p:nvSpPr>
          <p:spPr>
            <a:xfrm>
              <a:off x="5899867" y="1285494"/>
              <a:ext cx="5930383" cy="4943278"/>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spcBef>
                  <a:spcPts val="0"/>
                </a:spcBef>
                <a:spcAft>
                  <a:spcPts val="0"/>
                </a:spcAft>
                <a:buNone/>
              </a:pPr>
              <a:r>
                <a:rPr lang="es-ES" sz="1600">
                  <a:solidFill>
                    <a:srgbClr val="000000"/>
                  </a:solidFill>
                  <a:latin typeface="Arial"/>
                  <a:ea typeface="Arial"/>
                  <a:cs typeface="Arial"/>
                  <a:sym typeface="Arial"/>
                </a:rPr>
                <a:t>Nube de AWS</a:t>
              </a:r>
              <a:endParaRPr/>
            </a:p>
          </p:txBody>
        </p:sp>
        <p:pic>
          <p:nvPicPr>
            <p:cNvPr id="481" name="Google Shape;481;p15"/>
            <p:cNvPicPr preferRelativeResize="0"/>
            <p:nvPr/>
          </p:nvPicPr>
          <p:blipFill rotWithShape="1">
            <a:blip r:embed="rId5">
              <a:alphaModFix/>
            </a:blip>
            <a:srcRect b="0" l="0" r="0" t="0"/>
            <a:stretch/>
          </p:blipFill>
          <p:spPr>
            <a:xfrm>
              <a:off x="5899868" y="1285494"/>
              <a:ext cx="457200" cy="457200"/>
            </a:xfrm>
            <a:prstGeom prst="rect">
              <a:avLst/>
            </a:prstGeom>
            <a:noFill/>
            <a:ln>
              <a:noFill/>
            </a:ln>
          </p:spPr>
        </p:pic>
        <p:sp>
          <p:nvSpPr>
            <p:cNvPr id="482" name="Google Shape;482;p15"/>
            <p:cNvSpPr/>
            <p:nvPr/>
          </p:nvSpPr>
          <p:spPr>
            <a:xfrm>
              <a:off x="6456682" y="1999932"/>
              <a:ext cx="5090275" cy="3784179"/>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VPC</a:t>
              </a:r>
              <a:endParaRPr b="1" i="0" sz="1600" u="none" cap="none" strike="noStrike">
                <a:solidFill>
                  <a:srgbClr val="1D8900"/>
                </a:solidFill>
                <a:latin typeface="Arial"/>
                <a:ea typeface="Arial"/>
                <a:cs typeface="Arial"/>
                <a:sym typeface="Arial"/>
              </a:endParaRPr>
            </a:p>
          </p:txBody>
        </p:sp>
        <p:pic>
          <p:nvPicPr>
            <p:cNvPr id="483" name="Google Shape;483;p15"/>
            <p:cNvPicPr preferRelativeResize="0"/>
            <p:nvPr/>
          </p:nvPicPr>
          <p:blipFill rotWithShape="1">
            <a:blip r:embed="rId6">
              <a:alphaModFix/>
            </a:blip>
            <a:srcRect b="0" l="0" r="0" t="0"/>
            <a:stretch/>
          </p:blipFill>
          <p:spPr>
            <a:xfrm>
              <a:off x="6456683" y="1999933"/>
              <a:ext cx="457200" cy="457200"/>
            </a:xfrm>
            <a:prstGeom prst="rect">
              <a:avLst/>
            </a:prstGeom>
            <a:noFill/>
            <a:ln>
              <a:noFill/>
            </a:ln>
          </p:spPr>
        </p:pic>
        <p:pic>
          <p:nvPicPr>
            <p:cNvPr id="484" name="Google Shape;484;p15"/>
            <p:cNvPicPr preferRelativeResize="0"/>
            <p:nvPr/>
          </p:nvPicPr>
          <p:blipFill rotWithShape="1">
            <a:blip r:embed="rId7">
              <a:alphaModFix/>
            </a:blip>
            <a:srcRect b="0" l="0" r="0" t="0"/>
            <a:stretch/>
          </p:blipFill>
          <p:spPr>
            <a:xfrm>
              <a:off x="7426379" y="2308511"/>
              <a:ext cx="457200" cy="457200"/>
            </a:xfrm>
            <a:prstGeom prst="rect">
              <a:avLst/>
            </a:prstGeom>
            <a:noFill/>
            <a:ln>
              <a:noFill/>
            </a:ln>
          </p:spPr>
        </p:pic>
        <p:pic>
          <p:nvPicPr>
            <p:cNvPr id="485" name="Google Shape;485;p15"/>
            <p:cNvPicPr preferRelativeResize="0"/>
            <p:nvPr/>
          </p:nvPicPr>
          <p:blipFill rotWithShape="1">
            <a:blip r:embed="rId8">
              <a:alphaModFix/>
            </a:blip>
            <a:srcRect b="0" l="0" r="0" t="0"/>
            <a:stretch/>
          </p:blipFill>
          <p:spPr>
            <a:xfrm>
              <a:off x="7426379" y="4009720"/>
              <a:ext cx="457200" cy="457200"/>
            </a:xfrm>
            <a:prstGeom prst="rect">
              <a:avLst/>
            </a:prstGeom>
            <a:noFill/>
            <a:ln>
              <a:noFill/>
            </a:ln>
          </p:spPr>
        </p:pic>
      </p:grpSp>
      <p:sp>
        <p:nvSpPr>
          <p:cNvPr id="486" name="Google Shape;486;p15"/>
          <p:cNvSpPr txBox="1"/>
          <p:nvPr>
            <p:ph idx="11" type="ftr"/>
          </p:nvPr>
        </p:nvSpPr>
        <p:spPr>
          <a:xfrm>
            <a:off x="419100" y="6356350"/>
            <a:ext cx="491901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487" name="Google Shape;487;p1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Casos de uso</a:t>
            </a:r>
            <a:endParaRPr/>
          </a:p>
        </p:txBody>
      </p:sp>
      <p:graphicFrame>
        <p:nvGraphicFramePr>
          <p:cNvPr descr="chart showing three different use cases for RDS: Web and mobile applications, E-commerce applications, and Mobile and online games." id="493" name="Google Shape;493;p16"/>
          <p:cNvGraphicFramePr/>
          <p:nvPr/>
        </p:nvGraphicFramePr>
        <p:xfrm>
          <a:off x="655092" y="1378178"/>
          <a:ext cx="3000000" cy="3000000"/>
        </p:xfrm>
        <a:graphic>
          <a:graphicData uri="http://schemas.openxmlformats.org/drawingml/2006/table">
            <a:tbl>
              <a:tblPr bandRow="1" firstRow="1">
                <a:noFill/>
                <a:tableStyleId>{E4CCB0C3-552C-47CD-ACD8-42804B13FDB3}</a:tableStyleId>
              </a:tblPr>
              <a:tblGrid>
                <a:gridCol w="4542975"/>
                <a:gridCol w="6155725"/>
              </a:tblGrid>
              <a:tr h="1671000">
                <a:tc>
                  <a:txBody>
                    <a:bodyPr/>
                    <a:lstStyle/>
                    <a:p>
                      <a:pPr indent="0" lvl="0" marL="0" marR="0" rtl="0" algn="l">
                        <a:spcBef>
                          <a:spcPts val="0"/>
                        </a:spcBef>
                        <a:spcAft>
                          <a:spcPts val="0"/>
                        </a:spcAft>
                        <a:buNone/>
                      </a:pPr>
                      <a:r>
                        <a:rPr b="1" lang="es-ES" sz="2600" u="none" cap="none" strike="noStrike">
                          <a:latin typeface="Arial"/>
                          <a:ea typeface="Arial"/>
                          <a:cs typeface="Arial"/>
                          <a:sym typeface="Arial"/>
                        </a:rPr>
                        <a:t>Aplicaciones web y móviles</a:t>
                      </a:r>
                      <a:endParaRPr/>
                    </a:p>
                  </a:txBody>
                  <a:tcPr marT="45725" marB="45725" marR="91450" marL="91450" anchor="ctr"/>
                </a:tc>
                <a:tc>
                  <a:txBody>
                    <a:bodyPr/>
                    <a:lstStyle/>
                    <a:p>
                      <a:pPr indent="-285750" lvl="0" marL="285750" marR="0" rtl="0" algn="l">
                        <a:spcBef>
                          <a:spcPts val="0"/>
                        </a:spcBef>
                        <a:spcAft>
                          <a:spcPts val="0"/>
                        </a:spcAft>
                        <a:buClr>
                          <a:schemeClr val="dk1"/>
                        </a:buClr>
                        <a:buSzPts val="2600"/>
                        <a:buFont typeface="Noto Sans Symbols"/>
                        <a:buChar char="✔"/>
                      </a:pPr>
                      <a:r>
                        <a:rPr b="0" lang="es-ES" sz="2600" u="none" cap="none" strike="noStrike">
                          <a:latin typeface="Arial"/>
                          <a:ea typeface="Arial"/>
                          <a:cs typeface="Arial"/>
                          <a:sym typeface="Arial"/>
                        </a:rPr>
                        <a:t>Alto rendimiento</a:t>
                      </a:r>
                      <a:endParaRPr/>
                    </a:p>
                    <a:p>
                      <a:pPr indent="-285750" lvl="0" marL="285750" marR="0" rtl="0" algn="l">
                        <a:spcBef>
                          <a:spcPts val="0"/>
                        </a:spcBef>
                        <a:spcAft>
                          <a:spcPts val="0"/>
                        </a:spcAft>
                        <a:buClr>
                          <a:schemeClr val="dk1"/>
                        </a:buClr>
                        <a:buSzPts val="2600"/>
                        <a:buFont typeface="Noto Sans Symbols"/>
                        <a:buChar char="✔"/>
                      </a:pPr>
                      <a:r>
                        <a:rPr b="0" lang="es-ES" sz="2600" u="none" cap="none" strike="noStrike">
                          <a:latin typeface="Arial"/>
                          <a:ea typeface="Arial"/>
                          <a:cs typeface="Arial"/>
                          <a:sym typeface="Arial"/>
                        </a:rPr>
                        <a:t>Escalabilidad de </a:t>
                      </a:r>
                      <a:br>
                        <a:rPr b="0" lang="es-ES" sz="2600" u="none" cap="none" strike="noStrike">
                          <a:latin typeface="Arial"/>
                          <a:ea typeface="Arial"/>
                          <a:cs typeface="Arial"/>
                          <a:sym typeface="Arial"/>
                        </a:rPr>
                      </a:br>
                      <a:r>
                        <a:rPr b="0" lang="es-ES" sz="2600" u="none" cap="none" strike="noStrike">
                          <a:latin typeface="Arial"/>
                          <a:ea typeface="Arial"/>
                          <a:cs typeface="Arial"/>
                          <a:sym typeface="Arial"/>
                        </a:rPr>
                        <a:t>almacenamiento masivo</a:t>
                      </a:r>
                      <a:endParaRPr/>
                    </a:p>
                    <a:p>
                      <a:pPr indent="-285750" lvl="0" marL="285750" marR="0" rtl="0" algn="l">
                        <a:spcBef>
                          <a:spcPts val="0"/>
                        </a:spcBef>
                        <a:spcAft>
                          <a:spcPts val="0"/>
                        </a:spcAft>
                        <a:buClr>
                          <a:schemeClr val="dk1"/>
                        </a:buClr>
                        <a:buSzPts val="2600"/>
                        <a:buFont typeface="Noto Sans Symbols"/>
                        <a:buChar char="✔"/>
                      </a:pPr>
                      <a:r>
                        <a:rPr b="0" lang="es-ES" sz="2600" u="none" cap="none" strike="noStrike">
                          <a:latin typeface="Arial"/>
                          <a:ea typeface="Arial"/>
                          <a:cs typeface="Arial"/>
                          <a:sym typeface="Arial"/>
                        </a:rPr>
                        <a:t>Alta disponibilidad</a:t>
                      </a:r>
                      <a:endParaRPr b="0" sz="2600" u="none" cap="none" strike="noStrike">
                        <a:latin typeface="Arial"/>
                        <a:ea typeface="Arial"/>
                        <a:cs typeface="Arial"/>
                        <a:sym typeface="Arial"/>
                      </a:endParaRPr>
                    </a:p>
                  </a:txBody>
                  <a:tcPr marT="45725" marB="45725" marR="91450" marL="91450" anchor="ctr"/>
                </a:tc>
              </a:tr>
              <a:tr h="1671000">
                <a:tc>
                  <a:txBody>
                    <a:bodyPr/>
                    <a:lstStyle/>
                    <a:p>
                      <a:pPr indent="0" lvl="0" marL="0" marR="0" rtl="0" algn="l">
                        <a:spcBef>
                          <a:spcPts val="0"/>
                        </a:spcBef>
                        <a:spcAft>
                          <a:spcPts val="0"/>
                        </a:spcAft>
                        <a:buNone/>
                      </a:pPr>
                      <a:r>
                        <a:rPr b="1" lang="es-ES" sz="2600" u="none" cap="none" strike="noStrike">
                          <a:latin typeface="Arial"/>
                          <a:ea typeface="Arial"/>
                          <a:cs typeface="Arial"/>
                          <a:sym typeface="Arial"/>
                        </a:rPr>
                        <a:t>Aplicaciones de comercio electrónico</a:t>
                      </a:r>
                      <a:endParaRPr/>
                    </a:p>
                  </a:txBody>
                  <a:tcPr marT="45725" marB="45725" marR="91450" marL="91450" anchor="ctr"/>
                </a:tc>
                <a:tc>
                  <a:txBody>
                    <a:bodyPr/>
                    <a:lstStyle/>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Base de datos de bajo costo</a:t>
                      </a:r>
                      <a:endParaRPr/>
                    </a:p>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Seguridad de los datos</a:t>
                      </a:r>
                      <a:endParaRPr/>
                    </a:p>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Solución completamente administrada</a:t>
                      </a:r>
                      <a:endParaRPr/>
                    </a:p>
                  </a:txBody>
                  <a:tcPr marT="45725" marB="45725" marR="91450" marL="91450" anchor="ctr"/>
                </a:tc>
              </a:tr>
              <a:tr h="1671000">
                <a:tc>
                  <a:txBody>
                    <a:bodyPr/>
                    <a:lstStyle/>
                    <a:p>
                      <a:pPr indent="0" lvl="0" marL="0" marR="0" rtl="0" algn="l">
                        <a:spcBef>
                          <a:spcPts val="0"/>
                        </a:spcBef>
                        <a:spcAft>
                          <a:spcPts val="0"/>
                        </a:spcAft>
                        <a:buNone/>
                      </a:pPr>
                      <a:r>
                        <a:rPr b="1" lang="es-ES" sz="2600" u="none" cap="none" strike="noStrike">
                          <a:latin typeface="Arial"/>
                          <a:ea typeface="Arial"/>
                          <a:cs typeface="Arial"/>
                          <a:sym typeface="Arial"/>
                        </a:rPr>
                        <a:t>Juegos móviles y online</a:t>
                      </a:r>
                      <a:endParaRPr/>
                    </a:p>
                  </a:txBody>
                  <a:tcPr marT="45725" marB="45725" marR="91450" marL="91450" anchor="ctr"/>
                </a:tc>
                <a:tc>
                  <a:txBody>
                    <a:bodyPr/>
                    <a:lstStyle/>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Capacidad de crecimiento rápido</a:t>
                      </a:r>
                      <a:endParaRPr/>
                    </a:p>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Escalado automático</a:t>
                      </a:r>
                      <a:endParaRPr/>
                    </a:p>
                    <a:p>
                      <a:pPr indent="-285750" lvl="0" marL="285750" marR="0" rtl="0" algn="l">
                        <a:spcBef>
                          <a:spcPts val="0"/>
                        </a:spcBef>
                        <a:spcAft>
                          <a:spcPts val="0"/>
                        </a:spcAft>
                        <a:buClr>
                          <a:schemeClr val="dk1"/>
                        </a:buClr>
                        <a:buSzPts val="2600"/>
                        <a:buFont typeface="Noto Sans Symbols"/>
                        <a:buChar char="✔"/>
                      </a:pPr>
                      <a:r>
                        <a:rPr lang="es-ES" sz="2600" u="none" cap="none" strike="noStrike">
                          <a:latin typeface="Arial"/>
                          <a:ea typeface="Arial"/>
                          <a:cs typeface="Arial"/>
                          <a:sym typeface="Arial"/>
                        </a:rPr>
                        <a:t>Monitoreo de bases de datos</a:t>
                      </a:r>
                      <a:endParaRPr/>
                    </a:p>
                  </a:txBody>
                  <a:tcPr marT="45725" marB="45725" marR="91450" marL="91450" anchor="ctr"/>
                </a:tc>
              </a:tr>
            </a:tbl>
          </a:graphicData>
        </a:graphic>
      </p:graphicFrame>
      <p:sp>
        <p:nvSpPr>
          <p:cNvPr id="494" name="Google Shape;494;p16"/>
          <p:cNvSpPr txBox="1"/>
          <p:nvPr>
            <p:ph idx="11" type="ftr"/>
          </p:nvPr>
        </p:nvSpPr>
        <p:spPr>
          <a:xfrm>
            <a:off x="419100" y="6356350"/>
            <a:ext cx="619588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495" name="Google Shape;495;p1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Cuándo utilizar Amazon RDS</a:t>
            </a:r>
            <a:endParaRPr/>
          </a:p>
        </p:txBody>
      </p:sp>
      <p:sp>
        <p:nvSpPr>
          <p:cNvPr id="502" name="Google Shape;502;p17"/>
          <p:cNvSpPr txBox="1"/>
          <p:nvPr>
            <p:ph idx="2" type="body"/>
          </p:nvPr>
        </p:nvSpPr>
        <p:spPr>
          <a:xfrm>
            <a:off x="232363" y="1224623"/>
            <a:ext cx="5504688" cy="130086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6"/>
              </a:buClr>
              <a:buSzPts val="2300"/>
              <a:buNone/>
            </a:pPr>
            <a:r>
              <a:rPr b="1" lang="es-ES" sz="2300" u="sng">
                <a:solidFill>
                  <a:schemeClr val="accent6"/>
                </a:solidFill>
              </a:rPr>
              <a:t>Utilice</a:t>
            </a:r>
            <a:r>
              <a:rPr b="1" lang="es-ES" sz="2300"/>
              <a:t> Amazon RDS cuando su aplicación necesite lo siguiente:</a:t>
            </a:r>
            <a:endParaRPr/>
          </a:p>
          <a:p>
            <a:pPr indent="0" lvl="0" marL="0" rtl="0" algn="l">
              <a:lnSpc>
                <a:spcPct val="90000"/>
              </a:lnSpc>
              <a:spcBef>
                <a:spcPts val="1000"/>
              </a:spcBef>
              <a:spcAft>
                <a:spcPts val="0"/>
              </a:spcAft>
              <a:buClr>
                <a:schemeClr val="dk1"/>
              </a:buClr>
              <a:buSzPts val="3200"/>
              <a:buNone/>
            </a:pPr>
            <a:r>
              <a:t/>
            </a:r>
            <a:endParaRPr b="1"/>
          </a:p>
        </p:txBody>
      </p:sp>
      <p:sp>
        <p:nvSpPr>
          <p:cNvPr id="503" name="Google Shape;503;p17"/>
          <p:cNvSpPr txBox="1"/>
          <p:nvPr>
            <p:ph idx="1" type="body"/>
          </p:nvPr>
        </p:nvSpPr>
        <p:spPr>
          <a:xfrm>
            <a:off x="232363" y="2066646"/>
            <a:ext cx="5393686" cy="413108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250"/>
              <a:buChar char="•"/>
            </a:pPr>
            <a:r>
              <a:rPr lang="es-ES" sz="2250"/>
              <a:t>Transacciones o consultas complejas</a:t>
            </a:r>
            <a:endParaRPr/>
          </a:p>
          <a:p>
            <a:pPr indent="-457200" lvl="0" marL="457200" rtl="0" algn="l">
              <a:lnSpc>
                <a:spcPct val="90000"/>
              </a:lnSpc>
              <a:spcBef>
                <a:spcPts val="2000"/>
              </a:spcBef>
              <a:spcAft>
                <a:spcPts val="0"/>
              </a:spcAft>
              <a:buClr>
                <a:schemeClr val="dk1"/>
              </a:buClr>
              <a:buSzPts val="2250"/>
              <a:buChar char="•"/>
            </a:pPr>
            <a:r>
              <a:rPr lang="es-ES" sz="2250"/>
              <a:t>Tasa de consulta o escritura media </a:t>
            </a:r>
            <a:br>
              <a:rPr lang="es-ES" sz="2250"/>
            </a:br>
            <a:r>
              <a:rPr lang="es-ES" sz="2250"/>
              <a:t>a alta: hasta 30 000 IOPS (15 000 lecturas + 15 000 escrituras)</a:t>
            </a:r>
            <a:endParaRPr/>
          </a:p>
          <a:p>
            <a:pPr indent="-457200" lvl="0" marL="457200" rtl="0" algn="l">
              <a:lnSpc>
                <a:spcPct val="90000"/>
              </a:lnSpc>
              <a:spcBef>
                <a:spcPts val="2000"/>
              </a:spcBef>
              <a:spcAft>
                <a:spcPts val="0"/>
              </a:spcAft>
              <a:buClr>
                <a:schemeClr val="dk1"/>
              </a:buClr>
              <a:buSzPts val="2250"/>
              <a:buChar char="•"/>
            </a:pPr>
            <a:r>
              <a:rPr lang="es-ES" sz="2250"/>
              <a:t>No más de una única partición </a:t>
            </a:r>
            <a:br>
              <a:rPr lang="es-ES" sz="2250"/>
            </a:br>
            <a:r>
              <a:rPr lang="es-ES" sz="2250"/>
              <a:t>o nodo de trabajo</a:t>
            </a:r>
            <a:endParaRPr/>
          </a:p>
          <a:p>
            <a:pPr indent="-457200" lvl="0" marL="457200" rtl="0" algn="l">
              <a:lnSpc>
                <a:spcPct val="90000"/>
              </a:lnSpc>
              <a:spcBef>
                <a:spcPts val="2000"/>
              </a:spcBef>
              <a:spcAft>
                <a:spcPts val="0"/>
              </a:spcAft>
              <a:buClr>
                <a:schemeClr val="dk1"/>
              </a:buClr>
              <a:buSzPts val="2250"/>
              <a:buChar char="•"/>
            </a:pPr>
            <a:r>
              <a:rPr lang="es-ES" sz="2250"/>
              <a:t>Alta durabilidad</a:t>
            </a:r>
            <a:endParaRPr/>
          </a:p>
        </p:txBody>
      </p:sp>
      <p:sp>
        <p:nvSpPr>
          <p:cNvPr id="504" name="Google Shape;504;p17"/>
          <p:cNvSpPr txBox="1"/>
          <p:nvPr>
            <p:ph idx="4" type="body"/>
          </p:nvPr>
        </p:nvSpPr>
        <p:spPr>
          <a:xfrm>
            <a:off x="5769610" y="1224623"/>
            <a:ext cx="5504688" cy="72943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6"/>
              </a:buClr>
              <a:buSzPts val="2300"/>
              <a:buNone/>
            </a:pPr>
            <a:r>
              <a:rPr b="1" lang="es-ES" sz="2300" u="sng">
                <a:solidFill>
                  <a:schemeClr val="accent6"/>
                </a:solidFill>
              </a:rPr>
              <a:t>No utilice</a:t>
            </a:r>
            <a:r>
              <a:rPr b="1" lang="es-ES" sz="2300">
                <a:solidFill>
                  <a:schemeClr val="accent6"/>
                </a:solidFill>
              </a:rPr>
              <a:t> </a:t>
            </a:r>
            <a:r>
              <a:rPr b="1" lang="es-ES" sz="2300"/>
              <a:t>Amazon RDS cuando </a:t>
            </a:r>
            <a:br>
              <a:rPr b="1" lang="es-ES" sz="2300"/>
            </a:br>
            <a:r>
              <a:rPr b="1" lang="es-ES" sz="2300"/>
              <a:t>su aplicación necesite lo siguiente:</a:t>
            </a:r>
            <a:endParaRPr/>
          </a:p>
        </p:txBody>
      </p:sp>
      <p:sp>
        <p:nvSpPr>
          <p:cNvPr id="505" name="Google Shape;505;p17"/>
          <p:cNvSpPr txBox="1"/>
          <p:nvPr>
            <p:ph idx="3" type="body"/>
          </p:nvPr>
        </p:nvSpPr>
        <p:spPr>
          <a:xfrm>
            <a:off x="5769610" y="2066646"/>
            <a:ext cx="6257633" cy="4131084"/>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250"/>
              <a:buChar char="•"/>
            </a:pPr>
            <a:r>
              <a:rPr lang="es-ES" sz="2250"/>
              <a:t>Tasas de lectura o escritura masivas </a:t>
            </a:r>
            <a:br>
              <a:rPr lang="es-ES" sz="2250"/>
            </a:br>
            <a:r>
              <a:rPr lang="es-ES" sz="2250"/>
              <a:t>(por ejemplo, 150 000 escrituras por segundo)</a:t>
            </a:r>
            <a:endParaRPr/>
          </a:p>
          <a:p>
            <a:pPr indent="-457200" lvl="0" marL="457200" rtl="0" algn="l">
              <a:lnSpc>
                <a:spcPct val="90000"/>
              </a:lnSpc>
              <a:spcBef>
                <a:spcPts val="2000"/>
              </a:spcBef>
              <a:spcAft>
                <a:spcPts val="0"/>
              </a:spcAft>
              <a:buClr>
                <a:schemeClr val="dk1"/>
              </a:buClr>
              <a:buSzPts val="2250"/>
              <a:buChar char="•"/>
            </a:pPr>
            <a:r>
              <a:rPr lang="es-ES" sz="2250"/>
              <a:t>Fragmentación causada por el gran tamaño </a:t>
            </a:r>
            <a:br>
              <a:rPr lang="es-ES" sz="2250"/>
            </a:br>
            <a:r>
              <a:rPr lang="es-ES" sz="2250"/>
              <a:t>de los datos o las altas demandas </a:t>
            </a:r>
            <a:br>
              <a:rPr lang="es-ES" sz="2250"/>
            </a:br>
            <a:r>
              <a:rPr lang="es-ES" sz="2250"/>
              <a:t>de rendimiento</a:t>
            </a:r>
            <a:endParaRPr sz="2250"/>
          </a:p>
          <a:p>
            <a:pPr indent="-457200" lvl="0" marL="457200" rtl="0" algn="l">
              <a:lnSpc>
                <a:spcPct val="90000"/>
              </a:lnSpc>
              <a:spcBef>
                <a:spcPts val="2000"/>
              </a:spcBef>
              <a:spcAft>
                <a:spcPts val="0"/>
              </a:spcAft>
              <a:buClr>
                <a:schemeClr val="dk1"/>
              </a:buClr>
              <a:buSzPts val="2250"/>
              <a:buChar char="•"/>
            </a:pPr>
            <a:r>
              <a:rPr lang="es-ES" sz="2250"/>
              <a:t>Solicitudes y consultas GET o PUT simples </a:t>
            </a:r>
            <a:br>
              <a:rPr lang="es-ES" sz="2250"/>
            </a:br>
            <a:r>
              <a:rPr lang="es-ES" sz="2250"/>
              <a:t>que una base de datos NoSQL pueda manejar</a:t>
            </a:r>
            <a:endParaRPr/>
          </a:p>
          <a:p>
            <a:pPr indent="-457200" lvl="0" marL="457200" rtl="0" algn="l">
              <a:lnSpc>
                <a:spcPct val="90000"/>
              </a:lnSpc>
              <a:spcBef>
                <a:spcPts val="2000"/>
              </a:spcBef>
              <a:spcAft>
                <a:spcPts val="0"/>
              </a:spcAft>
              <a:buClr>
                <a:schemeClr val="dk1"/>
              </a:buClr>
              <a:buSzPts val="2250"/>
              <a:buChar char="•"/>
            </a:pPr>
            <a:r>
              <a:rPr lang="es-ES" sz="2250"/>
              <a:t>Personalización del sistema de administración de bases de datos relacionales (RDBMS)</a:t>
            </a:r>
            <a:endParaRPr/>
          </a:p>
        </p:txBody>
      </p:sp>
      <p:sp>
        <p:nvSpPr>
          <p:cNvPr id="506" name="Google Shape;506;p17"/>
          <p:cNvSpPr txBox="1"/>
          <p:nvPr>
            <p:ph idx="11" type="ftr"/>
          </p:nvPr>
        </p:nvSpPr>
        <p:spPr>
          <a:xfrm>
            <a:off x="419100" y="6356350"/>
            <a:ext cx="541209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07" name="Google Shape;507;p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8"/>
          <p:cNvSpPr txBox="1"/>
          <p:nvPr>
            <p:ph type="title"/>
          </p:nvPr>
        </p:nvSpPr>
        <p:spPr>
          <a:xfrm>
            <a:off x="419099" y="365125"/>
            <a:ext cx="8799041"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s-ES" sz="3600"/>
              <a:t>Amazon RDS: facturación por horas de reloj y características de la base de datos </a:t>
            </a:r>
            <a:endParaRPr sz="3600"/>
          </a:p>
        </p:txBody>
      </p:sp>
      <p:sp>
        <p:nvSpPr>
          <p:cNvPr id="514" name="Google Shape;514;p18"/>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s-ES"/>
              <a:t>Facturación por horas de reloj: </a:t>
            </a:r>
            <a:endParaRPr b="1"/>
          </a:p>
          <a:p>
            <a:pPr indent="-465138" lvl="1" marL="922338" rtl="0" algn="l">
              <a:lnSpc>
                <a:spcPct val="90000"/>
              </a:lnSpc>
              <a:spcBef>
                <a:spcPts val="500"/>
              </a:spcBef>
              <a:spcAft>
                <a:spcPts val="0"/>
              </a:spcAft>
              <a:buClr>
                <a:schemeClr val="dk1"/>
              </a:buClr>
              <a:buSzPts val="2400"/>
              <a:buChar char="•"/>
            </a:pPr>
            <a:r>
              <a:rPr lang="es-ES"/>
              <a:t>Cargos por la ejecución de los recursos</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s-ES"/>
              <a:t>Características de la base de datos: </a:t>
            </a:r>
            <a:endParaRPr/>
          </a:p>
          <a:p>
            <a:pPr indent="-465138" lvl="1" marL="922338" rtl="0" algn="l">
              <a:lnSpc>
                <a:spcPct val="90000"/>
              </a:lnSpc>
              <a:spcBef>
                <a:spcPts val="500"/>
              </a:spcBef>
              <a:spcAft>
                <a:spcPts val="0"/>
              </a:spcAft>
              <a:buClr>
                <a:schemeClr val="dk1"/>
              </a:buClr>
              <a:buSzPts val="2800"/>
              <a:buChar char="•"/>
            </a:pPr>
            <a:r>
              <a:rPr lang="es-ES" sz="2800"/>
              <a:t>Capacidad física de la base de datos:</a:t>
            </a:r>
            <a:endParaRPr/>
          </a:p>
          <a:p>
            <a:pPr indent="-528638" lvl="2" marL="1443038" rtl="0" algn="l">
              <a:lnSpc>
                <a:spcPct val="90000"/>
              </a:lnSpc>
              <a:spcBef>
                <a:spcPts val="500"/>
              </a:spcBef>
              <a:spcAft>
                <a:spcPts val="0"/>
              </a:spcAft>
              <a:buClr>
                <a:schemeClr val="dk1"/>
              </a:buClr>
              <a:buSzPts val="2400"/>
              <a:buChar char="•"/>
            </a:pPr>
            <a:r>
              <a:rPr lang="es-ES" sz="2400"/>
              <a:t>Motor</a:t>
            </a:r>
            <a:endParaRPr/>
          </a:p>
          <a:p>
            <a:pPr indent="-528638" lvl="2" marL="1443038" rtl="0" algn="l">
              <a:lnSpc>
                <a:spcPct val="90000"/>
              </a:lnSpc>
              <a:spcBef>
                <a:spcPts val="500"/>
              </a:spcBef>
              <a:spcAft>
                <a:spcPts val="0"/>
              </a:spcAft>
              <a:buClr>
                <a:schemeClr val="dk1"/>
              </a:buClr>
              <a:buSzPts val="2400"/>
              <a:buChar char="•"/>
            </a:pPr>
            <a:r>
              <a:rPr lang="es-ES" sz="2400"/>
              <a:t>Tamaño</a:t>
            </a:r>
            <a:endParaRPr/>
          </a:p>
          <a:p>
            <a:pPr indent="-528638" lvl="2" marL="1443038" rtl="0" algn="l">
              <a:lnSpc>
                <a:spcPct val="90000"/>
              </a:lnSpc>
              <a:spcBef>
                <a:spcPts val="500"/>
              </a:spcBef>
              <a:spcAft>
                <a:spcPts val="0"/>
              </a:spcAft>
              <a:buClr>
                <a:schemeClr val="dk1"/>
              </a:buClr>
              <a:buSzPts val="2400"/>
              <a:buChar char="•"/>
            </a:pPr>
            <a:r>
              <a:rPr lang="es-ES" sz="2400"/>
              <a:t>Clase de memoria</a:t>
            </a:r>
            <a:endParaRPr/>
          </a:p>
          <a:p>
            <a:pPr indent="0" lvl="0" marL="0" rtl="0" algn="l">
              <a:lnSpc>
                <a:spcPct val="90000"/>
              </a:lnSpc>
              <a:spcBef>
                <a:spcPts val="1000"/>
              </a:spcBef>
              <a:spcAft>
                <a:spcPts val="0"/>
              </a:spcAft>
              <a:buClr>
                <a:schemeClr val="dk1"/>
              </a:buClr>
              <a:buSzPts val="2800"/>
              <a:buNone/>
            </a:pPr>
            <a:r>
              <a:t/>
            </a:r>
            <a:endParaRPr b="1"/>
          </a:p>
          <a:p>
            <a:pPr indent="-76200" lvl="1" marL="685800" rtl="0" algn="l">
              <a:lnSpc>
                <a:spcPct val="90000"/>
              </a:lnSpc>
              <a:spcBef>
                <a:spcPts val="500"/>
              </a:spcBef>
              <a:spcAft>
                <a:spcPts val="0"/>
              </a:spcAft>
              <a:buClr>
                <a:schemeClr val="dk1"/>
              </a:buClr>
              <a:buSzPts val="2400"/>
              <a:buNone/>
            </a:pPr>
            <a:r>
              <a:t/>
            </a:r>
            <a:endParaRPr/>
          </a:p>
        </p:txBody>
      </p:sp>
      <p:sp>
        <p:nvSpPr>
          <p:cNvPr id="515" name="Google Shape;515;p18"/>
          <p:cNvSpPr txBox="1"/>
          <p:nvPr>
            <p:ph idx="11" type="ftr"/>
          </p:nvPr>
        </p:nvSpPr>
        <p:spPr>
          <a:xfrm>
            <a:off x="419100" y="6356350"/>
            <a:ext cx="483664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16" name="Google Shape;516;p1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9"/>
          <p:cNvSpPr txBox="1"/>
          <p:nvPr>
            <p:ph type="title"/>
          </p:nvPr>
        </p:nvSpPr>
        <p:spPr>
          <a:xfrm>
            <a:off x="419100" y="365125"/>
            <a:ext cx="87249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s-ES" sz="3200"/>
              <a:t>Amazon RDS: tipo de compra de base de datos y múltiples instancias de base de datos</a:t>
            </a:r>
            <a:endParaRPr/>
          </a:p>
        </p:txBody>
      </p:sp>
      <p:sp>
        <p:nvSpPr>
          <p:cNvPr id="523" name="Google Shape;523;p19"/>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s-ES"/>
              <a:t>Tipo de compra de base de datos: </a:t>
            </a:r>
            <a:endParaRPr/>
          </a:p>
          <a:p>
            <a:pPr indent="-465138" lvl="1" marL="922338" rtl="0" algn="l">
              <a:lnSpc>
                <a:spcPct val="90000"/>
              </a:lnSpc>
              <a:spcBef>
                <a:spcPts val="500"/>
              </a:spcBef>
              <a:spcAft>
                <a:spcPts val="0"/>
              </a:spcAft>
              <a:buClr>
                <a:schemeClr val="dk1"/>
              </a:buClr>
              <a:buSzPts val="2800"/>
              <a:buChar char="•"/>
            </a:pPr>
            <a:r>
              <a:rPr lang="es-ES" sz="2800"/>
              <a:t>Instancias bajo demanda</a:t>
            </a:r>
            <a:endParaRPr/>
          </a:p>
          <a:p>
            <a:pPr indent="-469900" lvl="2" marL="1384300" rtl="0" algn="l">
              <a:lnSpc>
                <a:spcPct val="90000"/>
              </a:lnSpc>
              <a:spcBef>
                <a:spcPts val="500"/>
              </a:spcBef>
              <a:spcAft>
                <a:spcPts val="0"/>
              </a:spcAft>
              <a:buClr>
                <a:schemeClr val="dk1"/>
              </a:buClr>
              <a:buSzPts val="2400"/>
              <a:buChar char="•"/>
            </a:pPr>
            <a:r>
              <a:rPr lang="es-ES" sz="2400"/>
              <a:t>Capacidad de cómputo por hora</a:t>
            </a:r>
            <a:endParaRPr/>
          </a:p>
          <a:p>
            <a:pPr indent="-465138" lvl="1" marL="922338" rtl="0" algn="l">
              <a:lnSpc>
                <a:spcPct val="90000"/>
              </a:lnSpc>
              <a:spcBef>
                <a:spcPts val="500"/>
              </a:spcBef>
              <a:spcAft>
                <a:spcPts val="0"/>
              </a:spcAft>
              <a:buClr>
                <a:schemeClr val="dk1"/>
              </a:buClr>
              <a:buSzPts val="2800"/>
              <a:buChar char="•"/>
            </a:pPr>
            <a:r>
              <a:rPr lang="es-ES" sz="2800"/>
              <a:t>Instancias reservadas</a:t>
            </a:r>
            <a:endParaRPr/>
          </a:p>
          <a:p>
            <a:pPr indent="-469900" lvl="2" marL="1384300" rtl="0" algn="l">
              <a:lnSpc>
                <a:spcPct val="90000"/>
              </a:lnSpc>
              <a:spcBef>
                <a:spcPts val="500"/>
              </a:spcBef>
              <a:spcAft>
                <a:spcPts val="0"/>
              </a:spcAft>
              <a:buClr>
                <a:schemeClr val="dk1"/>
              </a:buClr>
              <a:buSzPts val="2400"/>
              <a:buChar char="•"/>
            </a:pPr>
            <a:r>
              <a:rPr lang="es-ES" sz="2400"/>
              <a:t>Pago único inicial y reducido para las instancias de base de datos reservadas por un periodo de 1 o 3 años</a:t>
            </a:r>
            <a:endParaRPr/>
          </a:p>
          <a:p>
            <a:pPr indent="-76200" lvl="1" marL="685800" rtl="0" algn="l">
              <a:lnSpc>
                <a:spcPct val="90000"/>
              </a:lnSpc>
              <a:spcBef>
                <a:spcPts val="5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800"/>
              <a:buNone/>
            </a:pPr>
            <a:r>
              <a:rPr b="1" lang="es-ES"/>
              <a:t>Cantidad de instancias de base de datos: </a:t>
            </a:r>
            <a:endParaRPr/>
          </a:p>
          <a:p>
            <a:pPr indent="-407988" lvl="1" marL="865188" rtl="0" algn="l">
              <a:lnSpc>
                <a:spcPct val="90000"/>
              </a:lnSpc>
              <a:spcBef>
                <a:spcPts val="500"/>
              </a:spcBef>
              <a:spcAft>
                <a:spcPts val="0"/>
              </a:spcAft>
              <a:buClr>
                <a:schemeClr val="dk1"/>
              </a:buClr>
              <a:buSzPts val="2800"/>
              <a:buChar char="•"/>
            </a:pPr>
            <a:r>
              <a:rPr lang="es-ES" sz="2800"/>
              <a:t>Aprovisionamiento de varias instancias de base de datos para gestionar cargas máximas</a:t>
            </a:r>
            <a:endParaRPr/>
          </a:p>
          <a:p>
            <a:pPr indent="0" lvl="0" marL="0" rtl="0" algn="l">
              <a:lnSpc>
                <a:spcPct val="90000"/>
              </a:lnSpc>
              <a:spcBef>
                <a:spcPts val="1000"/>
              </a:spcBef>
              <a:spcAft>
                <a:spcPts val="0"/>
              </a:spcAft>
              <a:buClr>
                <a:schemeClr val="dk1"/>
              </a:buClr>
              <a:buSzPts val="2800"/>
              <a:buNone/>
            </a:pPr>
            <a:r>
              <a:t/>
            </a:r>
            <a:endParaRPr b="1"/>
          </a:p>
        </p:txBody>
      </p:sp>
      <p:sp>
        <p:nvSpPr>
          <p:cNvPr id="524" name="Google Shape;524;p19"/>
          <p:cNvSpPr txBox="1"/>
          <p:nvPr>
            <p:ph idx="11" type="ftr"/>
          </p:nvPr>
        </p:nvSpPr>
        <p:spPr>
          <a:xfrm>
            <a:off x="419100" y="6356350"/>
            <a:ext cx="477897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25" name="Google Shape;525;p1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Información general sobre el módulo</a:t>
            </a:r>
            <a:endParaRPr/>
          </a:p>
        </p:txBody>
      </p:sp>
      <p:sp>
        <p:nvSpPr>
          <p:cNvPr id="218" name="Google Shape;218;p2"/>
          <p:cNvSpPr txBox="1"/>
          <p:nvPr>
            <p:ph idx="1" type="body"/>
          </p:nvPr>
        </p:nvSpPr>
        <p:spPr>
          <a:xfrm>
            <a:off x="419100" y="1528175"/>
            <a:ext cx="5504700" cy="464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s-ES"/>
              <a:t>Temas</a:t>
            </a:r>
            <a:endParaRPr/>
          </a:p>
          <a:p>
            <a:pPr indent="-228600" lvl="0" marL="228600" rtl="0" algn="l">
              <a:lnSpc>
                <a:spcPct val="90000"/>
              </a:lnSpc>
              <a:spcBef>
                <a:spcPts val="1000"/>
              </a:spcBef>
              <a:spcAft>
                <a:spcPts val="0"/>
              </a:spcAft>
              <a:buClr>
                <a:schemeClr val="dk1"/>
              </a:buClr>
              <a:buSzPts val="2400"/>
              <a:buChar char="•"/>
            </a:pPr>
            <a:r>
              <a:rPr lang="es-ES" sz="2400"/>
              <a:t>Amazon Relational Database Service (Amazon RDS)</a:t>
            </a:r>
            <a:endParaRPr/>
          </a:p>
          <a:p>
            <a:pPr indent="-228600" lvl="0" marL="228600" rtl="0" algn="l">
              <a:lnSpc>
                <a:spcPct val="90000"/>
              </a:lnSpc>
              <a:spcBef>
                <a:spcPts val="1000"/>
              </a:spcBef>
              <a:spcAft>
                <a:spcPts val="0"/>
              </a:spcAft>
              <a:buClr>
                <a:schemeClr val="dk1"/>
              </a:buClr>
              <a:buSzPts val="2400"/>
              <a:buChar char="•"/>
            </a:pPr>
            <a:r>
              <a:rPr lang="es-ES" sz="2400"/>
              <a:t>Amazon DynamoDB</a:t>
            </a:r>
            <a:endParaRPr sz="2400"/>
          </a:p>
          <a:p>
            <a:pPr indent="-228600" lvl="0" marL="228600" rtl="0" algn="l">
              <a:lnSpc>
                <a:spcPct val="90000"/>
              </a:lnSpc>
              <a:spcBef>
                <a:spcPts val="1000"/>
              </a:spcBef>
              <a:spcAft>
                <a:spcPts val="0"/>
              </a:spcAft>
              <a:buClr>
                <a:schemeClr val="dk1"/>
              </a:buClr>
              <a:buSzPts val="2400"/>
              <a:buChar char="•"/>
            </a:pPr>
            <a:r>
              <a:rPr lang="es-ES" sz="2400"/>
              <a:t>Amazon Redshift</a:t>
            </a:r>
            <a:endParaRPr sz="2400"/>
          </a:p>
          <a:p>
            <a:pPr indent="-228600" lvl="0" marL="228600" rtl="0" algn="l">
              <a:lnSpc>
                <a:spcPct val="90000"/>
              </a:lnSpc>
              <a:spcBef>
                <a:spcPts val="1000"/>
              </a:spcBef>
              <a:spcAft>
                <a:spcPts val="0"/>
              </a:spcAft>
              <a:buClr>
                <a:schemeClr val="dk1"/>
              </a:buClr>
              <a:buSzPts val="2400"/>
              <a:buChar char="•"/>
            </a:pPr>
            <a:r>
              <a:rPr lang="es-ES" sz="2400"/>
              <a:t>Amazon Aurora</a:t>
            </a:r>
            <a:endParaRPr/>
          </a:p>
          <a:p>
            <a:pPr indent="0" lvl="0" marL="228600" rtl="0" algn="l">
              <a:lnSpc>
                <a:spcPct val="90000"/>
              </a:lnSpc>
              <a:spcBef>
                <a:spcPts val="1000"/>
              </a:spcBef>
              <a:spcAft>
                <a:spcPts val="0"/>
              </a:spcAft>
              <a:buNone/>
            </a:pPr>
            <a:r>
              <a:t/>
            </a:r>
            <a:endParaRPr sz="2400"/>
          </a:p>
          <a:p>
            <a:pPr indent="0" lvl="0" marL="0" rtl="0" algn="l">
              <a:lnSpc>
                <a:spcPct val="90000"/>
              </a:lnSpc>
              <a:spcBef>
                <a:spcPts val="1800"/>
              </a:spcBef>
              <a:spcAft>
                <a:spcPts val="0"/>
              </a:spcAft>
              <a:buClr>
                <a:schemeClr val="dk1"/>
              </a:buClr>
              <a:buSzPts val="2800"/>
              <a:buNone/>
            </a:pPr>
            <a:r>
              <a:t/>
            </a:r>
            <a:endParaRPr/>
          </a:p>
        </p:txBody>
      </p:sp>
      <p:grpSp>
        <p:nvGrpSpPr>
          <p:cNvPr id="219" name="Google Shape;219;p2"/>
          <p:cNvGrpSpPr/>
          <p:nvPr/>
        </p:nvGrpSpPr>
        <p:grpSpPr>
          <a:xfrm>
            <a:off x="602403" y="4971043"/>
            <a:ext cx="2833023" cy="789496"/>
            <a:chOff x="-1306746" y="4140894"/>
            <a:chExt cx="2833023" cy="789496"/>
          </a:xfrm>
        </p:grpSpPr>
        <p:sp>
          <p:nvSpPr>
            <p:cNvPr id="220" name="Google Shape;220;p2"/>
            <p:cNvSpPr txBox="1"/>
            <p:nvPr/>
          </p:nvSpPr>
          <p:spPr>
            <a:xfrm>
              <a:off x="-774423" y="4222390"/>
              <a:ext cx="2300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2000" u="none" cap="none" strike="noStrike">
                  <a:solidFill>
                    <a:schemeClr val="dk1"/>
                  </a:solidFill>
                  <a:latin typeface="Arial"/>
                  <a:ea typeface="Arial"/>
                  <a:cs typeface="Arial"/>
                  <a:sym typeface="Arial"/>
                </a:rPr>
                <a:t>Revisión de conocimientos</a:t>
              </a:r>
              <a:endParaRPr/>
            </a:p>
          </p:txBody>
        </p:sp>
        <p:pic>
          <p:nvPicPr>
            <p:cNvPr id="221" name="Google Shape;221;p2"/>
            <p:cNvPicPr preferRelativeResize="0"/>
            <p:nvPr/>
          </p:nvPicPr>
          <p:blipFill rotWithShape="1">
            <a:blip r:embed="rId3">
              <a:alphaModFix/>
            </a:blip>
            <a:srcRect b="0" l="0" r="0" t="0"/>
            <a:stretch/>
          </p:blipFill>
          <p:spPr>
            <a:xfrm>
              <a:off x="-1306746" y="4140894"/>
              <a:ext cx="532324" cy="532324"/>
            </a:xfrm>
            <a:prstGeom prst="rect">
              <a:avLst/>
            </a:prstGeom>
            <a:noFill/>
            <a:ln>
              <a:noFill/>
            </a:ln>
          </p:spPr>
        </p:pic>
      </p:grpSp>
      <p:sp>
        <p:nvSpPr>
          <p:cNvPr id="222" name="Google Shape;222;p2"/>
          <p:cNvSpPr txBox="1"/>
          <p:nvPr>
            <p:ph idx="11" type="ftr"/>
          </p:nvPr>
        </p:nvSpPr>
        <p:spPr>
          <a:xfrm>
            <a:off x="419100" y="6356350"/>
            <a:ext cx="491901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23" name="Google Shape;223;p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Amazon RDS: almacenamiento</a:t>
            </a:r>
            <a:endParaRPr/>
          </a:p>
        </p:txBody>
      </p:sp>
      <p:sp>
        <p:nvSpPr>
          <p:cNvPr id="532" name="Google Shape;532;p20"/>
          <p:cNvSpPr txBox="1"/>
          <p:nvPr>
            <p:ph idx="1" type="body"/>
          </p:nvPr>
        </p:nvSpPr>
        <p:spPr>
          <a:xfrm>
            <a:off x="238539" y="1440305"/>
            <a:ext cx="11080250" cy="491330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0000"/>
              </a:lnSpc>
              <a:spcBef>
                <a:spcPts val="0"/>
              </a:spcBef>
              <a:spcAft>
                <a:spcPts val="0"/>
              </a:spcAft>
              <a:buClr>
                <a:schemeClr val="dk1"/>
              </a:buClr>
              <a:buSzPct val="100000"/>
              <a:buNone/>
            </a:pPr>
            <a:r>
              <a:rPr b="1" lang="es-ES"/>
              <a:t>Almacenamiento aprovisionado: </a:t>
            </a:r>
            <a:endParaRPr/>
          </a:p>
          <a:p>
            <a:pPr indent="-407988" lvl="1" marL="865188" rtl="0" algn="l">
              <a:lnSpc>
                <a:spcPct val="110000"/>
              </a:lnSpc>
              <a:spcBef>
                <a:spcPts val="500"/>
              </a:spcBef>
              <a:spcAft>
                <a:spcPts val="0"/>
              </a:spcAft>
              <a:buClr>
                <a:schemeClr val="dk1"/>
              </a:buClr>
              <a:buSzPct val="100000"/>
              <a:buChar char="•"/>
            </a:pPr>
            <a:r>
              <a:rPr lang="es-ES" sz="2800"/>
              <a:t>Sin cargo</a:t>
            </a:r>
            <a:endParaRPr/>
          </a:p>
          <a:p>
            <a:pPr indent="-469900" lvl="2" marL="1384300" rtl="0" algn="l">
              <a:lnSpc>
                <a:spcPct val="110000"/>
              </a:lnSpc>
              <a:spcBef>
                <a:spcPts val="500"/>
              </a:spcBef>
              <a:spcAft>
                <a:spcPts val="0"/>
              </a:spcAft>
              <a:buClr>
                <a:schemeClr val="dk1"/>
              </a:buClr>
              <a:buSzPct val="100000"/>
              <a:buChar char="•"/>
            </a:pPr>
            <a:r>
              <a:rPr lang="es-ES" sz="2400"/>
              <a:t>Almacenamiento de copias de seguridad de hasta el 100 % del almacenamiento de la base de datos para las bases de datos activas</a:t>
            </a:r>
            <a:endParaRPr/>
          </a:p>
          <a:p>
            <a:pPr indent="-465138" lvl="1" marL="922338" rtl="0" algn="l">
              <a:lnSpc>
                <a:spcPct val="110000"/>
              </a:lnSpc>
              <a:spcBef>
                <a:spcPts val="500"/>
              </a:spcBef>
              <a:spcAft>
                <a:spcPts val="0"/>
              </a:spcAft>
              <a:buClr>
                <a:schemeClr val="dk1"/>
              </a:buClr>
              <a:buSzPct val="100000"/>
              <a:buChar char="•"/>
            </a:pPr>
            <a:r>
              <a:rPr lang="es-ES" sz="2800"/>
              <a:t>Cargo (</a:t>
            </a:r>
            <a:r>
              <a:rPr i="1" lang="es-ES" sz="2800"/>
              <a:t>GB por mes</a:t>
            </a:r>
            <a:r>
              <a:rPr lang="es-ES" sz="2800"/>
              <a:t>)</a:t>
            </a:r>
            <a:endParaRPr/>
          </a:p>
          <a:p>
            <a:pPr indent="-469900" lvl="2" marL="1384300" rtl="0" algn="l">
              <a:lnSpc>
                <a:spcPct val="110000"/>
              </a:lnSpc>
              <a:spcBef>
                <a:spcPts val="500"/>
              </a:spcBef>
              <a:spcAft>
                <a:spcPts val="0"/>
              </a:spcAft>
              <a:buClr>
                <a:schemeClr val="dk1"/>
              </a:buClr>
              <a:buSzPct val="100000"/>
              <a:buChar char="•"/>
            </a:pPr>
            <a:r>
              <a:rPr lang="es-ES" sz="2400"/>
              <a:t>Almacenamiento de copias de seguridad para instancias de base </a:t>
            </a:r>
            <a:br>
              <a:rPr lang="es-ES" sz="2400"/>
            </a:br>
            <a:r>
              <a:rPr lang="es-ES" sz="2400"/>
              <a:t>de datos terminadas</a:t>
            </a:r>
            <a:endParaRPr/>
          </a:p>
          <a:p>
            <a:pPr indent="0" lvl="0" marL="0" rtl="0" algn="l">
              <a:lnSpc>
                <a:spcPct val="110000"/>
              </a:lnSpc>
              <a:spcBef>
                <a:spcPts val="1000"/>
              </a:spcBef>
              <a:spcAft>
                <a:spcPts val="0"/>
              </a:spcAft>
              <a:buClr>
                <a:schemeClr val="dk1"/>
              </a:buClr>
              <a:buSzPct val="100000"/>
              <a:buNone/>
            </a:pPr>
            <a:r>
              <a:t/>
            </a:r>
            <a:endParaRPr b="1"/>
          </a:p>
          <a:p>
            <a:pPr indent="0" lvl="0" marL="0" rtl="0" algn="l">
              <a:lnSpc>
                <a:spcPct val="110000"/>
              </a:lnSpc>
              <a:spcBef>
                <a:spcPts val="1000"/>
              </a:spcBef>
              <a:spcAft>
                <a:spcPts val="0"/>
              </a:spcAft>
              <a:buClr>
                <a:schemeClr val="dk1"/>
              </a:buClr>
              <a:buSzPct val="100000"/>
              <a:buNone/>
            </a:pPr>
            <a:r>
              <a:rPr b="1" lang="es-ES"/>
              <a:t>Almacenamiento adicional: </a:t>
            </a:r>
            <a:endParaRPr/>
          </a:p>
          <a:p>
            <a:pPr indent="-465138" lvl="1" marL="922338" rtl="0" algn="l">
              <a:lnSpc>
                <a:spcPct val="110000"/>
              </a:lnSpc>
              <a:spcBef>
                <a:spcPts val="500"/>
              </a:spcBef>
              <a:spcAft>
                <a:spcPts val="0"/>
              </a:spcAft>
              <a:buClr>
                <a:schemeClr val="dk1"/>
              </a:buClr>
              <a:buSzPct val="100000"/>
              <a:buChar char="•"/>
            </a:pPr>
            <a:r>
              <a:rPr lang="es-ES" sz="2800"/>
              <a:t>Cargo (</a:t>
            </a:r>
            <a:r>
              <a:rPr i="1" lang="es-ES" sz="2800"/>
              <a:t>GB por mes</a:t>
            </a:r>
            <a:r>
              <a:rPr lang="es-ES" sz="2800"/>
              <a:t>)</a:t>
            </a:r>
            <a:endParaRPr/>
          </a:p>
          <a:p>
            <a:pPr indent="-469900" lvl="2" marL="1384300" rtl="0" algn="l">
              <a:lnSpc>
                <a:spcPct val="110000"/>
              </a:lnSpc>
              <a:spcBef>
                <a:spcPts val="500"/>
              </a:spcBef>
              <a:spcAft>
                <a:spcPts val="0"/>
              </a:spcAft>
              <a:buClr>
                <a:schemeClr val="dk1"/>
              </a:buClr>
              <a:buSzPct val="100000"/>
              <a:buChar char="•"/>
            </a:pPr>
            <a:r>
              <a:rPr lang="es-ES" sz="2400"/>
              <a:t>Almacenamiento de copias de seguridad sumado </a:t>
            </a:r>
            <a:br>
              <a:rPr lang="es-ES" sz="2400"/>
            </a:br>
            <a:r>
              <a:rPr lang="es-ES" sz="2400"/>
              <a:t>al almacenamiento aprovisionado</a:t>
            </a:r>
            <a:endParaRPr/>
          </a:p>
        </p:txBody>
      </p:sp>
      <p:sp>
        <p:nvSpPr>
          <p:cNvPr id="533" name="Google Shape;533;p20"/>
          <p:cNvSpPr txBox="1"/>
          <p:nvPr>
            <p:ph idx="11" type="ftr"/>
          </p:nvPr>
        </p:nvSpPr>
        <p:spPr>
          <a:xfrm>
            <a:off x="419100" y="6356350"/>
            <a:ext cx="514144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34" name="Google Shape;534;p2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s-ES"/>
              <a:t>Amazon RDS: tipo de implementación</a:t>
            </a:r>
            <a:br>
              <a:rPr lang="es-ES"/>
            </a:br>
            <a:r>
              <a:rPr lang="es-ES"/>
              <a:t>y transferencia de datos</a:t>
            </a:r>
            <a:endParaRPr/>
          </a:p>
        </p:txBody>
      </p:sp>
      <p:sp>
        <p:nvSpPr>
          <p:cNvPr id="541" name="Google Shape;541;p21"/>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20000"/>
              </a:lnSpc>
              <a:spcBef>
                <a:spcPts val="0"/>
              </a:spcBef>
              <a:spcAft>
                <a:spcPts val="0"/>
              </a:spcAft>
              <a:buClr>
                <a:schemeClr val="dk1"/>
              </a:buClr>
              <a:buSzPct val="100000"/>
              <a:buNone/>
            </a:pPr>
            <a:r>
              <a:rPr b="1" lang="es-ES" sz="3000"/>
              <a:t>Solicitudes: </a:t>
            </a:r>
            <a:endParaRPr/>
          </a:p>
          <a:p>
            <a:pPr indent="-408019" lvl="1" marL="865188" rtl="0" algn="l">
              <a:lnSpc>
                <a:spcPct val="120000"/>
              </a:lnSpc>
              <a:spcBef>
                <a:spcPts val="500"/>
              </a:spcBef>
              <a:spcAft>
                <a:spcPts val="0"/>
              </a:spcAft>
              <a:buClr>
                <a:schemeClr val="dk1"/>
              </a:buClr>
              <a:buSzPct val="100000"/>
              <a:buChar char="•"/>
            </a:pPr>
            <a:r>
              <a:rPr lang="es-ES" sz="3300"/>
              <a:t>La cantidad de solicitudes de entrada y salida que se hacen a la base </a:t>
            </a:r>
            <a:br>
              <a:rPr lang="es-ES" sz="3300"/>
            </a:br>
            <a:r>
              <a:rPr lang="es-ES" sz="3300"/>
              <a:t>de datos</a:t>
            </a:r>
            <a:endParaRPr/>
          </a:p>
          <a:p>
            <a:pPr indent="-403225" lvl="0" marL="514350" rtl="0" algn="l">
              <a:lnSpc>
                <a:spcPct val="120000"/>
              </a:lnSpc>
              <a:spcBef>
                <a:spcPts val="1000"/>
              </a:spcBef>
              <a:spcAft>
                <a:spcPts val="0"/>
              </a:spcAft>
              <a:buClr>
                <a:schemeClr val="dk1"/>
              </a:buClr>
              <a:buSzPct val="100000"/>
              <a:buFont typeface="Arial"/>
              <a:buNone/>
            </a:pPr>
            <a:r>
              <a:t/>
            </a:r>
            <a:endParaRPr b="1"/>
          </a:p>
          <a:p>
            <a:pPr indent="0" lvl="0" marL="0" rtl="0" algn="l">
              <a:lnSpc>
                <a:spcPct val="120000"/>
              </a:lnSpc>
              <a:spcBef>
                <a:spcPts val="1000"/>
              </a:spcBef>
              <a:spcAft>
                <a:spcPts val="0"/>
              </a:spcAft>
              <a:buClr>
                <a:schemeClr val="dk1"/>
              </a:buClr>
              <a:buSzPct val="100000"/>
              <a:buNone/>
            </a:pPr>
            <a:r>
              <a:rPr b="1" lang="es-ES" sz="3000"/>
              <a:t>Tipo de implementación: los cargos por almacenamiento y operaciones </a:t>
            </a:r>
            <a:br>
              <a:rPr b="1" lang="es-ES" sz="3000"/>
            </a:br>
            <a:r>
              <a:rPr b="1" lang="es-ES" sz="3000"/>
              <a:t>de E/S varían en función de si la implementación se efectúa en </a:t>
            </a:r>
            <a:endParaRPr/>
          </a:p>
          <a:p>
            <a:pPr indent="-408019" lvl="1" marL="865188" rtl="0" algn="l">
              <a:lnSpc>
                <a:spcPct val="120000"/>
              </a:lnSpc>
              <a:spcBef>
                <a:spcPts val="500"/>
              </a:spcBef>
              <a:spcAft>
                <a:spcPts val="0"/>
              </a:spcAft>
              <a:buClr>
                <a:schemeClr val="dk1"/>
              </a:buClr>
              <a:buSzPct val="100000"/>
              <a:buChar char="•"/>
            </a:pPr>
            <a:r>
              <a:rPr lang="es-ES" sz="3300"/>
              <a:t>Una sola zona de disponibilidad</a:t>
            </a:r>
            <a:endParaRPr/>
          </a:p>
          <a:p>
            <a:pPr indent="-408019" lvl="1" marL="865188" rtl="0" algn="l">
              <a:lnSpc>
                <a:spcPct val="120000"/>
              </a:lnSpc>
              <a:spcBef>
                <a:spcPts val="500"/>
              </a:spcBef>
              <a:spcAft>
                <a:spcPts val="0"/>
              </a:spcAft>
              <a:buClr>
                <a:schemeClr val="dk1"/>
              </a:buClr>
              <a:buSzPct val="100000"/>
              <a:buChar char="•"/>
            </a:pPr>
            <a:r>
              <a:rPr lang="es-ES" sz="3300"/>
              <a:t>Varias zonas de disponibilidad</a:t>
            </a:r>
            <a:endParaRPr/>
          </a:p>
          <a:p>
            <a:pPr indent="-117475" lvl="0" marL="228600" rtl="0" algn="l">
              <a:lnSpc>
                <a:spcPct val="120000"/>
              </a:lnSpc>
              <a:spcBef>
                <a:spcPts val="1000"/>
              </a:spcBef>
              <a:spcAft>
                <a:spcPts val="0"/>
              </a:spcAft>
              <a:buClr>
                <a:schemeClr val="dk1"/>
              </a:buClr>
              <a:buSzPct val="100000"/>
              <a:buNone/>
            </a:pPr>
            <a:r>
              <a:t/>
            </a:r>
            <a:endParaRPr/>
          </a:p>
          <a:p>
            <a:pPr indent="0" lvl="0" marL="0" rtl="0" algn="l">
              <a:lnSpc>
                <a:spcPct val="120000"/>
              </a:lnSpc>
              <a:spcBef>
                <a:spcPts val="1000"/>
              </a:spcBef>
              <a:spcAft>
                <a:spcPts val="0"/>
              </a:spcAft>
              <a:buClr>
                <a:schemeClr val="dk1"/>
              </a:buClr>
              <a:buSzPct val="100000"/>
              <a:buNone/>
            </a:pPr>
            <a:r>
              <a:rPr b="1" lang="es-ES" sz="3000"/>
              <a:t>Transferencia de datos:</a:t>
            </a:r>
            <a:endParaRPr/>
          </a:p>
          <a:p>
            <a:pPr indent="-407988" lvl="1" marL="865188" rtl="0" algn="l">
              <a:lnSpc>
                <a:spcPct val="120000"/>
              </a:lnSpc>
              <a:spcBef>
                <a:spcPts val="500"/>
              </a:spcBef>
              <a:spcAft>
                <a:spcPts val="0"/>
              </a:spcAft>
              <a:buClr>
                <a:schemeClr val="dk1"/>
              </a:buClr>
              <a:buSzPct val="100000"/>
              <a:buChar char="•"/>
            </a:pPr>
            <a:r>
              <a:rPr lang="es-ES" sz="3400"/>
              <a:t>Transferencias entrantes de datos sin cargo</a:t>
            </a:r>
            <a:endParaRPr sz="3400"/>
          </a:p>
          <a:p>
            <a:pPr indent="-407988" lvl="1" marL="865188" rtl="0" algn="l">
              <a:lnSpc>
                <a:spcPct val="120000"/>
              </a:lnSpc>
              <a:spcBef>
                <a:spcPts val="500"/>
              </a:spcBef>
              <a:spcAft>
                <a:spcPts val="0"/>
              </a:spcAft>
              <a:buClr>
                <a:schemeClr val="dk1"/>
              </a:buClr>
              <a:buSzPct val="100000"/>
              <a:buChar char="•"/>
            </a:pPr>
            <a:r>
              <a:rPr lang="es-ES" sz="3400"/>
              <a:t>Cargos por niveles para las transferencias salientes de datos</a:t>
            </a:r>
            <a:endParaRPr/>
          </a:p>
          <a:p>
            <a:pPr indent="0" lvl="0" marL="0" rtl="0" algn="l">
              <a:lnSpc>
                <a:spcPct val="120000"/>
              </a:lnSpc>
              <a:spcBef>
                <a:spcPts val="1000"/>
              </a:spcBef>
              <a:spcAft>
                <a:spcPts val="0"/>
              </a:spcAft>
              <a:buClr>
                <a:schemeClr val="dk1"/>
              </a:buClr>
              <a:buSzPct val="100000"/>
              <a:buNone/>
            </a:pPr>
            <a:r>
              <a:t/>
            </a:r>
            <a:endParaRPr b="1"/>
          </a:p>
        </p:txBody>
      </p:sp>
      <p:sp>
        <p:nvSpPr>
          <p:cNvPr id="542" name="Google Shape;542;p21"/>
          <p:cNvSpPr txBox="1"/>
          <p:nvPr>
            <p:ph idx="11" type="ftr"/>
          </p:nvPr>
        </p:nvSpPr>
        <p:spPr>
          <a:xfrm>
            <a:off x="419100" y="6356350"/>
            <a:ext cx="549566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43" name="Google Shape;543;p2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pic>
        <p:nvPicPr>
          <p:cNvPr id="549" name="Google Shape;549;p22"/>
          <p:cNvPicPr preferRelativeResize="0"/>
          <p:nvPr/>
        </p:nvPicPr>
        <p:blipFill rotWithShape="1">
          <a:blip r:embed="rId3">
            <a:alphaModFix/>
          </a:blip>
          <a:srcRect b="0" l="0" r="0" t="0"/>
          <a:stretch/>
        </p:blipFill>
        <p:spPr>
          <a:xfrm>
            <a:off x="5715000" y="1593453"/>
            <a:ext cx="5767388" cy="3983831"/>
          </a:xfrm>
          <a:prstGeom prst="rect">
            <a:avLst/>
          </a:prstGeom>
          <a:noFill/>
          <a:ln>
            <a:noFill/>
          </a:ln>
        </p:spPr>
      </p:pic>
      <p:sp>
        <p:nvSpPr>
          <p:cNvPr id="550" name="Google Shape;550;p22"/>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551" name="Google Shape;551;p22"/>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
        <p:nvSpPr>
          <p:cNvPr id="552" name="Google Shape;552;p22"/>
          <p:cNvSpPr txBox="1"/>
          <p:nvPr>
            <p:ph type="title"/>
          </p:nvPr>
        </p:nvSpPr>
        <p:spPr>
          <a:xfrm>
            <a:off x="419099" y="651151"/>
            <a:ext cx="4525434" cy="388599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Creación de un servidor de base de datos e interacción con la base de datos a través de </a:t>
            </a:r>
            <a:br>
              <a:rPr lang="es-ES"/>
            </a:br>
            <a:r>
              <a:rPr lang="es-ES"/>
              <a:t>una aplicación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sp>
        <p:nvSpPr>
          <p:cNvPr id="558" name="Google Shape;558;p2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Laboratorio 5: situación</a:t>
            </a:r>
            <a:endParaRPr/>
          </a:p>
        </p:txBody>
      </p:sp>
      <p:sp>
        <p:nvSpPr>
          <p:cNvPr id="559" name="Google Shape;559;p23"/>
          <p:cNvSpPr txBox="1"/>
          <p:nvPr>
            <p:ph idx="1" type="body"/>
          </p:nvPr>
        </p:nvSpPr>
        <p:spPr>
          <a:xfrm>
            <a:off x="156158" y="1304120"/>
            <a:ext cx="12068792" cy="4913308"/>
          </a:xfrm>
          <a:prstGeom prst="rect">
            <a:avLst/>
          </a:prstGeom>
          <a:noFill/>
          <a:ln>
            <a:noFill/>
          </a:ln>
        </p:spPr>
        <p:txBody>
          <a:bodyPr anchorCtr="0" anchor="t" bIns="45700" lIns="91425" spcFirstLastPara="1" rIns="91425" wrap="square" tIns="45700">
            <a:normAutofit/>
          </a:bodyPr>
          <a:lstStyle/>
          <a:p>
            <a:pPr indent="0" lvl="1" marL="0" rtl="0" algn="l">
              <a:lnSpc>
                <a:spcPct val="100000"/>
              </a:lnSpc>
              <a:spcBef>
                <a:spcPts val="0"/>
              </a:spcBef>
              <a:spcAft>
                <a:spcPts val="0"/>
              </a:spcAft>
              <a:buClr>
                <a:schemeClr val="dk1"/>
              </a:buClr>
              <a:buSzPts val="2300"/>
              <a:buNone/>
            </a:pPr>
            <a:r>
              <a:rPr lang="es-ES" sz="2300"/>
              <a:t>Este laboratorio está diseñado para mostrarle cómo utilizar una instancia de base </a:t>
            </a:r>
            <a:br>
              <a:rPr lang="es-ES" sz="2300"/>
            </a:br>
            <a:r>
              <a:rPr lang="es-ES" sz="2300"/>
              <a:t>de datos administrada por AWS para cubrir la necesidad de una base de datos relacional.</a:t>
            </a:r>
            <a:endParaRPr/>
          </a:p>
        </p:txBody>
      </p:sp>
      <p:grpSp>
        <p:nvGrpSpPr>
          <p:cNvPr descr="starting lab architecture." id="560" name="Google Shape;560;p23"/>
          <p:cNvGrpSpPr/>
          <p:nvPr/>
        </p:nvGrpSpPr>
        <p:grpSpPr>
          <a:xfrm>
            <a:off x="1190190" y="2064137"/>
            <a:ext cx="9811620" cy="4297680"/>
            <a:chOff x="1190190" y="2064137"/>
            <a:chExt cx="9811620" cy="4297680"/>
          </a:xfrm>
        </p:grpSpPr>
        <p:sp>
          <p:nvSpPr>
            <p:cNvPr id="561" name="Google Shape;561;p23"/>
            <p:cNvSpPr/>
            <p:nvPr/>
          </p:nvSpPr>
          <p:spPr>
            <a:xfrm>
              <a:off x="4064041" y="2980147"/>
              <a:ext cx="2743200" cy="15544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 1:</a:t>
              </a:r>
              <a:br>
                <a:rPr b="1" i="0" lang="es-ES" sz="1600" u="none" cap="none" strike="noStrike">
                  <a:solidFill>
                    <a:srgbClr val="1D8900"/>
                  </a:solidFill>
                  <a:latin typeface="Arial"/>
                  <a:ea typeface="Arial"/>
                  <a:cs typeface="Arial"/>
                  <a:sym typeface="Arial"/>
                </a:rPr>
              </a:br>
              <a:r>
                <a:rPr b="1" i="0" lang="es-ES" sz="1600" u="none" cap="none" strike="noStrike">
                  <a:solidFill>
                    <a:srgbClr val="1D8900"/>
                  </a:solidFill>
                  <a:latin typeface="Arial"/>
                  <a:ea typeface="Arial"/>
                  <a:cs typeface="Arial"/>
                  <a:sym typeface="Arial"/>
                </a:rPr>
                <a:t>10.0.0.0/24</a:t>
              </a:r>
              <a:endParaRPr b="1" i="0" sz="1800" u="none" cap="none" strike="noStrike">
                <a:solidFill>
                  <a:srgbClr val="1D8900"/>
                </a:solidFill>
                <a:latin typeface="Arial"/>
                <a:ea typeface="Arial"/>
                <a:cs typeface="Arial"/>
                <a:sym typeface="Arial"/>
              </a:endParaRPr>
            </a:p>
          </p:txBody>
        </p:sp>
        <p:sp>
          <p:nvSpPr>
            <p:cNvPr id="562" name="Google Shape;562;p23"/>
            <p:cNvSpPr/>
            <p:nvPr/>
          </p:nvSpPr>
          <p:spPr>
            <a:xfrm>
              <a:off x="7387645" y="2957452"/>
              <a:ext cx="2743200" cy="15544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 2:</a:t>
              </a:r>
              <a:br>
                <a:rPr b="1" i="0" lang="es-ES" sz="1600" u="none" cap="none" strike="noStrike">
                  <a:solidFill>
                    <a:srgbClr val="1D8900"/>
                  </a:solidFill>
                  <a:latin typeface="Arial"/>
                  <a:ea typeface="Arial"/>
                  <a:cs typeface="Arial"/>
                  <a:sym typeface="Arial"/>
                </a:rPr>
              </a:br>
              <a:r>
                <a:rPr b="1" i="0" lang="es-ES" sz="1600" u="none" cap="none" strike="noStrike">
                  <a:solidFill>
                    <a:srgbClr val="1D8900"/>
                  </a:solidFill>
                  <a:latin typeface="Arial"/>
                  <a:ea typeface="Arial"/>
                  <a:cs typeface="Arial"/>
                  <a:sym typeface="Arial"/>
                </a:rPr>
                <a:t>10.0.2.0/24</a:t>
              </a:r>
              <a:endParaRPr b="1" i="0" sz="1800" u="none" cap="none" strike="noStrike">
                <a:solidFill>
                  <a:srgbClr val="1D8900"/>
                </a:solidFill>
                <a:latin typeface="Arial"/>
                <a:ea typeface="Arial"/>
                <a:cs typeface="Arial"/>
                <a:sym typeface="Arial"/>
              </a:endParaRPr>
            </a:p>
          </p:txBody>
        </p:sp>
        <p:sp>
          <p:nvSpPr>
            <p:cNvPr id="563" name="Google Shape;563;p23"/>
            <p:cNvSpPr/>
            <p:nvPr/>
          </p:nvSpPr>
          <p:spPr>
            <a:xfrm>
              <a:off x="7223914" y="2180494"/>
              <a:ext cx="3108960" cy="41148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B</a:t>
              </a:r>
              <a:endParaRPr/>
            </a:p>
          </p:txBody>
        </p:sp>
        <p:sp>
          <p:nvSpPr>
            <p:cNvPr id="564" name="Google Shape;564;p23"/>
            <p:cNvSpPr txBox="1"/>
            <p:nvPr/>
          </p:nvSpPr>
          <p:spPr>
            <a:xfrm>
              <a:off x="2228255" y="3856842"/>
              <a:ext cx="12596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Gateway de Internet</a:t>
              </a:r>
              <a:endParaRPr/>
            </a:p>
          </p:txBody>
        </p:sp>
        <p:pic>
          <p:nvPicPr>
            <p:cNvPr id="565" name="Google Shape;565;p23"/>
            <p:cNvPicPr preferRelativeResize="0"/>
            <p:nvPr/>
          </p:nvPicPr>
          <p:blipFill rotWithShape="1">
            <a:blip r:embed="rId3">
              <a:alphaModFix/>
            </a:blip>
            <a:srcRect b="0" l="0" r="0" t="0"/>
            <a:stretch/>
          </p:blipFill>
          <p:spPr>
            <a:xfrm>
              <a:off x="2623132" y="3391260"/>
              <a:ext cx="469900" cy="469900"/>
            </a:xfrm>
            <a:prstGeom prst="rect">
              <a:avLst/>
            </a:prstGeom>
            <a:noFill/>
            <a:ln>
              <a:noFill/>
            </a:ln>
          </p:spPr>
        </p:pic>
        <p:pic>
          <p:nvPicPr>
            <p:cNvPr id="566" name="Google Shape;566;p23"/>
            <p:cNvPicPr preferRelativeResize="0"/>
            <p:nvPr/>
          </p:nvPicPr>
          <p:blipFill rotWithShape="1">
            <a:blip r:embed="rId4">
              <a:alphaModFix/>
            </a:blip>
            <a:srcRect b="0" l="0" r="0" t="0"/>
            <a:stretch/>
          </p:blipFill>
          <p:spPr>
            <a:xfrm>
              <a:off x="1491615" y="2914108"/>
              <a:ext cx="469900" cy="469900"/>
            </a:xfrm>
            <a:prstGeom prst="rect">
              <a:avLst/>
            </a:prstGeom>
            <a:noFill/>
            <a:ln>
              <a:noFill/>
            </a:ln>
          </p:spPr>
        </p:pic>
        <p:sp>
          <p:nvSpPr>
            <p:cNvPr id="567" name="Google Shape;567;p23"/>
            <p:cNvSpPr txBox="1"/>
            <p:nvPr/>
          </p:nvSpPr>
          <p:spPr>
            <a:xfrm>
              <a:off x="1190190" y="3325854"/>
              <a:ext cx="1072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232F3E"/>
                  </a:solidFill>
                  <a:latin typeface="Arial"/>
                  <a:ea typeface="Arial"/>
                  <a:cs typeface="Arial"/>
                  <a:sym typeface="Arial"/>
                </a:rPr>
                <a:t>Internet</a:t>
              </a:r>
              <a:endParaRPr/>
            </a:p>
          </p:txBody>
        </p:sp>
        <p:cxnSp>
          <p:nvCxnSpPr>
            <p:cNvPr id="568" name="Google Shape;568;p23"/>
            <p:cNvCxnSpPr>
              <a:endCxn id="565" idx="1"/>
            </p:cNvCxnSpPr>
            <p:nvPr/>
          </p:nvCxnSpPr>
          <p:spPr>
            <a:xfrm>
              <a:off x="1961632" y="3255710"/>
              <a:ext cx="661500" cy="370500"/>
            </a:xfrm>
            <a:prstGeom prst="straightConnector1">
              <a:avLst/>
            </a:prstGeom>
            <a:noFill/>
            <a:ln cap="flat" cmpd="sng" w="9525">
              <a:solidFill>
                <a:schemeClr val="accent1"/>
              </a:solidFill>
              <a:prstDash val="solid"/>
              <a:miter lim="800000"/>
              <a:headEnd len="sm" w="sm" type="none"/>
              <a:tailEnd len="med" w="med" type="triangle"/>
            </a:ln>
          </p:spPr>
        </p:cxnSp>
        <p:sp>
          <p:nvSpPr>
            <p:cNvPr id="569" name="Google Shape;569;p23"/>
            <p:cNvSpPr/>
            <p:nvPr/>
          </p:nvSpPr>
          <p:spPr>
            <a:xfrm>
              <a:off x="3853517" y="2180495"/>
              <a:ext cx="3108960" cy="41148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A</a:t>
              </a:r>
              <a:endParaRPr/>
            </a:p>
          </p:txBody>
        </p:sp>
        <p:sp>
          <p:nvSpPr>
            <p:cNvPr id="570" name="Google Shape;570;p23"/>
            <p:cNvSpPr/>
            <p:nvPr/>
          </p:nvSpPr>
          <p:spPr>
            <a:xfrm>
              <a:off x="7850751" y="3553947"/>
              <a:ext cx="1968752" cy="827628"/>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45700">
              <a:noAutofit/>
            </a:bodyPr>
            <a:lstStyle/>
            <a:p>
              <a:pPr indent="0" lvl="0" marL="0" marR="0" rtl="0" algn="l">
                <a:spcBef>
                  <a:spcPts val="0"/>
                </a:spcBef>
                <a:spcAft>
                  <a:spcPts val="0"/>
                </a:spcAft>
                <a:buNone/>
              </a:pPr>
              <a:r>
                <a:rPr lang="es-ES" sz="1600">
                  <a:solidFill>
                    <a:srgbClr val="DF3312"/>
                  </a:solidFill>
                  <a:latin typeface="Arial"/>
                  <a:ea typeface="Arial"/>
                  <a:cs typeface="Arial"/>
                  <a:sym typeface="Arial"/>
                </a:rPr>
                <a:t>Grupo de seguridad</a:t>
              </a:r>
              <a:endParaRPr/>
            </a:p>
          </p:txBody>
        </p:sp>
        <p:sp>
          <p:nvSpPr>
            <p:cNvPr id="571" name="Google Shape;571;p23"/>
            <p:cNvSpPr txBox="1"/>
            <p:nvPr/>
          </p:nvSpPr>
          <p:spPr>
            <a:xfrm>
              <a:off x="5378661" y="3796800"/>
              <a:ext cx="96672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Gateway NAT</a:t>
              </a:r>
              <a:endParaRPr sz="1600">
                <a:solidFill>
                  <a:schemeClr val="dk1"/>
                </a:solidFill>
                <a:latin typeface="Arial"/>
                <a:ea typeface="Arial"/>
                <a:cs typeface="Arial"/>
                <a:sym typeface="Arial"/>
              </a:endParaRPr>
            </a:p>
          </p:txBody>
        </p:sp>
        <p:sp>
          <p:nvSpPr>
            <p:cNvPr id="572" name="Google Shape;572;p23"/>
            <p:cNvSpPr txBox="1"/>
            <p:nvPr/>
          </p:nvSpPr>
          <p:spPr>
            <a:xfrm>
              <a:off x="8755347" y="3834900"/>
              <a:ext cx="112634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Servidor web</a:t>
              </a:r>
              <a:endParaRPr sz="1600">
                <a:solidFill>
                  <a:schemeClr val="dk1"/>
                </a:solidFill>
                <a:latin typeface="Arial"/>
                <a:ea typeface="Arial"/>
                <a:cs typeface="Arial"/>
                <a:sym typeface="Arial"/>
              </a:endParaRPr>
            </a:p>
          </p:txBody>
        </p:sp>
        <p:sp>
          <p:nvSpPr>
            <p:cNvPr id="573" name="Google Shape;573;p23"/>
            <p:cNvSpPr/>
            <p:nvPr/>
          </p:nvSpPr>
          <p:spPr>
            <a:xfrm>
              <a:off x="2843417" y="2569749"/>
              <a:ext cx="7905127" cy="3657600"/>
            </a:xfrm>
            <a:prstGeom prst="rect">
              <a:avLst/>
            </a:prstGeom>
            <a:noFill/>
            <a:ln cap="flat" cmpd="sng" w="12700">
              <a:solidFill>
                <a:srgbClr val="1D8900"/>
              </a:solidFill>
              <a:prstDash val="solid"/>
              <a:miter lim="800000"/>
              <a:headEnd len="sm" w="sm" type="none"/>
              <a:tailEnd len="sm" w="sm" type="none"/>
            </a:ln>
          </p:spPr>
          <p:txBody>
            <a:bodyPr anchorCtr="0" anchor="t" bIns="45700" lIns="502900" spcFirstLastPara="1" rIns="91425" wrap="square" tIns="91425">
              <a:noAutofit/>
            </a:bodyPr>
            <a:lstStyle/>
            <a:p>
              <a:pPr indent="55563" lvl="0" marL="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VPC: 10.0.0.0/16</a:t>
              </a:r>
              <a:endParaRPr/>
            </a:p>
          </p:txBody>
        </p:sp>
        <p:sp>
          <p:nvSpPr>
            <p:cNvPr id="574" name="Google Shape;574;p23"/>
            <p:cNvSpPr/>
            <p:nvPr/>
          </p:nvSpPr>
          <p:spPr>
            <a:xfrm>
              <a:off x="4064041" y="4619141"/>
              <a:ext cx="2743200" cy="15544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 1:</a:t>
              </a:r>
              <a:endParaRPr/>
            </a:p>
            <a:p>
              <a:pPr indent="0" lvl="0" marL="285750" marR="0" rtl="0" algn="l">
                <a:lnSpc>
                  <a:spcPct val="100000"/>
                </a:lnSpc>
                <a:spcBef>
                  <a:spcPts val="0"/>
                </a:spcBef>
                <a:spcAft>
                  <a:spcPts val="0"/>
                </a:spcAft>
                <a:buClr>
                  <a:srgbClr val="007CBC"/>
                </a:buClr>
                <a:buSzPts val="1600"/>
                <a:buFont typeface="Arial"/>
                <a:buNone/>
              </a:pPr>
              <a:r>
                <a:rPr b="1" lang="es-ES" sz="1600">
                  <a:solidFill>
                    <a:srgbClr val="007CBC"/>
                  </a:solidFill>
                  <a:latin typeface="Arial"/>
                  <a:ea typeface="Arial"/>
                  <a:cs typeface="Arial"/>
                  <a:sym typeface="Arial"/>
                </a:rPr>
                <a:t>10.0.1.0/24</a:t>
              </a:r>
              <a:endParaRPr b="1" i="0" sz="1600" u="none" cap="none" strike="noStrike">
                <a:solidFill>
                  <a:srgbClr val="007CBC"/>
                </a:solidFill>
                <a:latin typeface="Arial"/>
                <a:ea typeface="Arial"/>
                <a:cs typeface="Arial"/>
                <a:sym typeface="Arial"/>
              </a:endParaRPr>
            </a:p>
          </p:txBody>
        </p:sp>
        <p:pic>
          <p:nvPicPr>
            <p:cNvPr id="575" name="Google Shape;575;p23"/>
            <p:cNvPicPr preferRelativeResize="0"/>
            <p:nvPr/>
          </p:nvPicPr>
          <p:blipFill rotWithShape="1">
            <a:blip r:embed="rId5">
              <a:alphaModFix/>
            </a:blip>
            <a:srcRect b="0" l="0" r="0" t="0"/>
            <a:stretch/>
          </p:blipFill>
          <p:spPr>
            <a:xfrm>
              <a:off x="4064041" y="2977788"/>
              <a:ext cx="548640" cy="548640"/>
            </a:xfrm>
            <a:prstGeom prst="rect">
              <a:avLst/>
            </a:prstGeom>
            <a:noFill/>
            <a:ln>
              <a:noFill/>
            </a:ln>
          </p:spPr>
        </p:pic>
        <p:pic>
          <p:nvPicPr>
            <p:cNvPr id="576" name="Google Shape;576;p23"/>
            <p:cNvPicPr preferRelativeResize="0"/>
            <p:nvPr/>
          </p:nvPicPr>
          <p:blipFill rotWithShape="1">
            <a:blip r:embed="rId6">
              <a:alphaModFix/>
            </a:blip>
            <a:srcRect b="0" l="0" r="0" t="0"/>
            <a:stretch/>
          </p:blipFill>
          <p:spPr>
            <a:xfrm>
              <a:off x="4064041" y="4616782"/>
              <a:ext cx="457200" cy="457200"/>
            </a:xfrm>
            <a:prstGeom prst="rect">
              <a:avLst/>
            </a:prstGeom>
            <a:noFill/>
            <a:ln>
              <a:noFill/>
            </a:ln>
          </p:spPr>
        </p:pic>
        <p:pic>
          <p:nvPicPr>
            <p:cNvPr id="577" name="Google Shape;577;p23"/>
            <p:cNvPicPr preferRelativeResize="0"/>
            <p:nvPr/>
          </p:nvPicPr>
          <p:blipFill rotWithShape="1">
            <a:blip r:embed="rId7">
              <a:alphaModFix/>
            </a:blip>
            <a:srcRect b="0" l="0" r="0" t="0"/>
            <a:stretch/>
          </p:blipFill>
          <p:spPr>
            <a:xfrm>
              <a:off x="2843417" y="2569749"/>
              <a:ext cx="457200" cy="457200"/>
            </a:xfrm>
            <a:prstGeom prst="rect">
              <a:avLst/>
            </a:prstGeom>
            <a:noFill/>
            <a:ln>
              <a:noFill/>
            </a:ln>
          </p:spPr>
        </p:pic>
        <p:sp>
          <p:nvSpPr>
            <p:cNvPr id="578" name="Google Shape;578;p23"/>
            <p:cNvSpPr/>
            <p:nvPr/>
          </p:nvSpPr>
          <p:spPr>
            <a:xfrm>
              <a:off x="7387645" y="4596446"/>
              <a:ext cx="2743200" cy="15544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Subred privada 2:</a:t>
              </a:r>
              <a:endParaRPr/>
            </a:p>
            <a:p>
              <a:pPr indent="0" lvl="0" marL="285750" marR="0" rtl="0" algn="l">
                <a:lnSpc>
                  <a:spcPct val="100000"/>
                </a:lnSpc>
                <a:spcBef>
                  <a:spcPts val="0"/>
                </a:spcBef>
                <a:spcAft>
                  <a:spcPts val="0"/>
                </a:spcAft>
                <a:buClr>
                  <a:srgbClr val="007CBC"/>
                </a:buClr>
                <a:buSzPts val="1600"/>
                <a:buFont typeface="Arial"/>
                <a:buNone/>
              </a:pPr>
              <a:r>
                <a:rPr b="1" lang="es-ES" sz="1600">
                  <a:solidFill>
                    <a:srgbClr val="007CBC"/>
                  </a:solidFill>
                  <a:latin typeface="Arial"/>
                  <a:ea typeface="Arial"/>
                  <a:cs typeface="Arial"/>
                  <a:sym typeface="Arial"/>
                </a:rPr>
                <a:t>10.0.3.0/24</a:t>
              </a:r>
              <a:endParaRPr b="1" i="0" sz="1600" u="none" cap="none" strike="noStrike">
                <a:solidFill>
                  <a:srgbClr val="007CBC"/>
                </a:solidFill>
                <a:latin typeface="Arial"/>
                <a:ea typeface="Arial"/>
                <a:cs typeface="Arial"/>
                <a:sym typeface="Arial"/>
              </a:endParaRPr>
            </a:p>
          </p:txBody>
        </p:sp>
        <p:pic>
          <p:nvPicPr>
            <p:cNvPr id="579" name="Google Shape;579;p23"/>
            <p:cNvPicPr preferRelativeResize="0"/>
            <p:nvPr/>
          </p:nvPicPr>
          <p:blipFill rotWithShape="1">
            <a:blip r:embed="rId5">
              <a:alphaModFix/>
            </a:blip>
            <a:srcRect b="0" l="0" r="0" t="0"/>
            <a:stretch/>
          </p:blipFill>
          <p:spPr>
            <a:xfrm>
              <a:off x="7387645" y="2955093"/>
              <a:ext cx="548640" cy="548640"/>
            </a:xfrm>
            <a:prstGeom prst="rect">
              <a:avLst/>
            </a:prstGeom>
            <a:noFill/>
            <a:ln>
              <a:noFill/>
            </a:ln>
          </p:spPr>
        </p:pic>
        <p:pic>
          <p:nvPicPr>
            <p:cNvPr id="580" name="Google Shape;580;p23"/>
            <p:cNvPicPr preferRelativeResize="0"/>
            <p:nvPr/>
          </p:nvPicPr>
          <p:blipFill rotWithShape="1">
            <a:blip r:embed="rId6">
              <a:alphaModFix/>
            </a:blip>
            <a:srcRect b="0" l="0" r="0" t="0"/>
            <a:stretch/>
          </p:blipFill>
          <p:spPr>
            <a:xfrm>
              <a:off x="7387645" y="4594087"/>
              <a:ext cx="457200" cy="457200"/>
            </a:xfrm>
            <a:prstGeom prst="rect">
              <a:avLst/>
            </a:prstGeom>
            <a:noFill/>
            <a:ln>
              <a:noFill/>
            </a:ln>
          </p:spPr>
        </p:pic>
        <p:sp>
          <p:nvSpPr>
            <p:cNvPr id="581" name="Google Shape;581;p23"/>
            <p:cNvSpPr/>
            <p:nvPr/>
          </p:nvSpPr>
          <p:spPr>
            <a:xfrm>
              <a:off x="2290448" y="2064137"/>
              <a:ext cx="8711362" cy="429768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spcBef>
                  <a:spcPts val="0"/>
                </a:spcBef>
                <a:spcAft>
                  <a:spcPts val="0"/>
                </a:spcAft>
                <a:buNone/>
              </a:pPr>
              <a:r>
                <a:rPr lang="es-ES" sz="1300">
                  <a:solidFill>
                    <a:srgbClr val="000000"/>
                  </a:solidFill>
                  <a:latin typeface="Arial"/>
                  <a:ea typeface="Arial"/>
                  <a:cs typeface="Arial"/>
                  <a:sym typeface="Arial"/>
                </a:rPr>
                <a:t>Nube de AWS</a:t>
              </a:r>
              <a:endParaRPr sz="1300">
                <a:solidFill>
                  <a:srgbClr val="000000"/>
                </a:solidFill>
                <a:latin typeface="Arial"/>
                <a:ea typeface="Arial"/>
                <a:cs typeface="Arial"/>
                <a:sym typeface="Arial"/>
              </a:endParaRPr>
            </a:p>
          </p:txBody>
        </p:sp>
        <p:pic>
          <p:nvPicPr>
            <p:cNvPr id="582" name="Google Shape;582;p23"/>
            <p:cNvPicPr preferRelativeResize="0"/>
            <p:nvPr/>
          </p:nvPicPr>
          <p:blipFill rotWithShape="1">
            <a:blip r:embed="rId8">
              <a:alphaModFix/>
            </a:blip>
            <a:srcRect b="0" l="0" r="0" t="0"/>
            <a:stretch/>
          </p:blipFill>
          <p:spPr>
            <a:xfrm>
              <a:off x="2290448" y="2064138"/>
              <a:ext cx="457200" cy="457200"/>
            </a:xfrm>
            <a:prstGeom prst="rect">
              <a:avLst/>
            </a:prstGeom>
            <a:noFill/>
            <a:ln>
              <a:noFill/>
            </a:ln>
          </p:spPr>
        </p:pic>
        <p:pic>
          <p:nvPicPr>
            <p:cNvPr id="583" name="Google Shape;583;p23"/>
            <p:cNvPicPr preferRelativeResize="0"/>
            <p:nvPr/>
          </p:nvPicPr>
          <p:blipFill rotWithShape="1">
            <a:blip r:embed="rId9">
              <a:alphaModFix/>
            </a:blip>
            <a:srcRect b="0" l="0" r="0" t="0"/>
            <a:stretch/>
          </p:blipFill>
          <p:spPr>
            <a:xfrm>
              <a:off x="8102195" y="3862475"/>
              <a:ext cx="469900" cy="469900"/>
            </a:xfrm>
            <a:prstGeom prst="rect">
              <a:avLst/>
            </a:prstGeom>
            <a:noFill/>
            <a:ln>
              <a:noFill/>
            </a:ln>
          </p:spPr>
        </p:pic>
        <p:pic>
          <p:nvPicPr>
            <p:cNvPr id="584" name="Google Shape;584;p23"/>
            <p:cNvPicPr preferRelativeResize="0"/>
            <p:nvPr/>
          </p:nvPicPr>
          <p:blipFill rotWithShape="1">
            <a:blip r:embed="rId10">
              <a:alphaModFix/>
            </a:blip>
            <a:srcRect b="0" l="0" r="0" t="0"/>
            <a:stretch/>
          </p:blipFill>
          <p:spPr>
            <a:xfrm>
              <a:off x="4808143" y="3851681"/>
              <a:ext cx="469900" cy="469900"/>
            </a:xfrm>
            <a:prstGeom prst="rect">
              <a:avLst/>
            </a:prstGeom>
            <a:noFill/>
            <a:ln>
              <a:noFill/>
            </a:ln>
          </p:spPr>
        </p:pic>
      </p:grpSp>
      <p:sp>
        <p:nvSpPr>
          <p:cNvPr id="585" name="Google Shape;585;p23"/>
          <p:cNvSpPr txBox="1"/>
          <p:nvPr>
            <p:ph idx="11" type="ftr"/>
          </p:nvPr>
        </p:nvSpPr>
        <p:spPr>
          <a:xfrm>
            <a:off x="419100" y="6356350"/>
            <a:ext cx="495956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586" name="Google Shape;586;p2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2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Laboratorio 5: tareas</a:t>
            </a:r>
            <a:endParaRPr/>
          </a:p>
        </p:txBody>
      </p:sp>
      <p:sp>
        <p:nvSpPr>
          <p:cNvPr id="593" name="Google Shape;593;p24"/>
          <p:cNvSpPr txBox="1"/>
          <p:nvPr>
            <p:ph idx="1" type="body"/>
          </p:nvPr>
        </p:nvSpPr>
        <p:spPr>
          <a:xfrm>
            <a:off x="2886790" y="2094028"/>
            <a:ext cx="8168387" cy="32808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s-ES"/>
              <a:t>Cree un </a:t>
            </a:r>
            <a:r>
              <a:rPr b="1" lang="es-ES">
                <a:latin typeface="Arial"/>
                <a:ea typeface="Arial"/>
                <a:cs typeface="Arial"/>
                <a:sym typeface="Arial"/>
              </a:rPr>
              <a:t>grupo de seguridad de VPC.</a:t>
            </a:r>
            <a:endParaRPr/>
          </a:p>
          <a:p>
            <a:pPr indent="0" lvl="0" marL="0" rtl="0" algn="l">
              <a:lnSpc>
                <a:spcPct val="90000"/>
              </a:lnSpc>
              <a:spcBef>
                <a:spcPts val="4200"/>
              </a:spcBef>
              <a:spcAft>
                <a:spcPts val="0"/>
              </a:spcAft>
              <a:buClr>
                <a:schemeClr val="dk1"/>
              </a:buClr>
              <a:buSzPts val="2800"/>
              <a:buNone/>
            </a:pPr>
            <a:r>
              <a:rPr lang="es-ES"/>
              <a:t>Cree un </a:t>
            </a:r>
            <a:r>
              <a:rPr b="1" lang="es-ES">
                <a:latin typeface="Arial"/>
                <a:ea typeface="Arial"/>
                <a:cs typeface="Arial"/>
                <a:sym typeface="Arial"/>
              </a:rPr>
              <a:t>grupo de subredes de base de datos.</a:t>
            </a:r>
            <a:endParaRPr/>
          </a:p>
          <a:p>
            <a:pPr indent="0" lvl="0" marL="0" rtl="0" algn="l">
              <a:lnSpc>
                <a:spcPct val="90000"/>
              </a:lnSpc>
              <a:spcBef>
                <a:spcPts val="4200"/>
              </a:spcBef>
              <a:spcAft>
                <a:spcPts val="0"/>
              </a:spcAft>
              <a:buClr>
                <a:schemeClr val="dk1"/>
              </a:buClr>
              <a:buSzPts val="2800"/>
              <a:buNone/>
            </a:pPr>
            <a:r>
              <a:rPr lang="es-ES"/>
              <a:t>Cree una instancia de </a:t>
            </a:r>
            <a:r>
              <a:rPr b="1" lang="es-ES">
                <a:latin typeface="Arial"/>
                <a:ea typeface="Arial"/>
                <a:cs typeface="Arial"/>
                <a:sym typeface="Arial"/>
              </a:rPr>
              <a:t>base de datos </a:t>
            </a:r>
            <a:br>
              <a:rPr b="1" lang="es-ES">
                <a:latin typeface="Arial"/>
                <a:ea typeface="Arial"/>
                <a:cs typeface="Arial"/>
                <a:sym typeface="Arial"/>
              </a:rPr>
            </a:br>
            <a:r>
              <a:rPr b="1" lang="es-ES">
                <a:latin typeface="Arial"/>
                <a:ea typeface="Arial"/>
                <a:cs typeface="Arial"/>
                <a:sym typeface="Arial"/>
              </a:rPr>
              <a:t>de Amazon RDS</a:t>
            </a:r>
            <a:r>
              <a:rPr lang="es-ES"/>
              <a:t> e interactúe con la base de datos.</a:t>
            </a:r>
            <a:endParaRPr b="1">
              <a:latin typeface="Arial"/>
              <a:ea typeface="Arial"/>
              <a:cs typeface="Arial"/>
              <a:sym typeface="Arial"/>
            </a:endParaRPr>
          </a:p>
        </p:txBody>
      </p:sp>
      <p:grpSp>
        <p:nvGrpSpPr>
          <p:cNvPr id="594" name="Google Shape;594;p24"/>
          <p:cNvGrpSpPr/>
          <p:nvPr/>
        </p:nvGrpSpPr>
        <p:grpSpPr>
          <a:xfrm>
            <a:off x="648328" y="1826534"/>
            <a:ext cx="2181896" cy="3425079"/>
            <a:chOff x="648328" y="1826534"/>
            <a:chExt cx="2181896" cy="3425079"/>
          </a:xfrm>
        </p:grpSpPr>
        <p:sp>
          <p:nvSpPr>
            <p:cNvPr id="595" name="Google Shape;595;p24"/>
            <p:cNvSpPr txBox="1"/>
            <p:nvPr/>
          </p:nvSpPr>
          <p:spPr>
            <a:xfrm>
              <a:off x="1524518" y="4774722"/>
              <a:ext cx="1305706" cy="47689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RDS</a:t>
              </a:r>
              <a:endParaRPr/>
            </a:p>
          </p:txBody>
        </p:sp>
        <p:pic>
          <p:nvPicPr>
            <p:cNvPr id="596" name="Google Shape;596;p24"/>
            <p:cNvPicPr preferRelativeResize="0"/>
            <p:nvPr/>
          </p:nvPicPr>
          <p:blipFill rotWithShape="1">
            <a:blip r:embed="rId3">
              <a:alphaModFix/>
            </a:blip>
            <a:srcRect b="0" l="0" r="0" t="0"/>
            <a:stretch/>
          </p:blipFill>
          <p:spPr>
            <a:xfrm>
              <a:off x="1821771" y="4023602"/>
              <a:ext cx="711200" cy="711200"/>
            </a:xfrm>
            <a:prstGeom prst="rect">
              <a:avLst/>
            </a:prstGeom>
            <a:noFill/>
            <a:ln>
              <a:noFill/>
            </a:ln>
          </p:spPr>
        </p:pic>
        <p:sp>
          <p:nvSpPr>
            <p:cNvPr id="597" name="Google Shape;597;p24"/>
            <p:cNvSpPr/>
            <p:nvPr/>
          </p:nvSpPr>
          <p:spPr>
            <a:xfrm>
              <a:off x="648328" y="1826534"/>
              <a:ext cx="1987780" cy="91440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1" i="0" lang="es-ES" sz="1600" u="none" cap="none" strike="noStrike">
                  <a:solidFill>
                    <a:srgbClr val="DF3312"/>
                  </a:solidFill>
                  <a:latin typeface="Arial"/>
                  <a:ea typeface="Arial"/>
                  <a:cs typeface="Arial"/>
                  <a:sym typeface="Arial"/>
                </a:rPr>
                <a:t>Grupo de seguridad</a:t>
              </a:r>
              <a:endParaRPr/>
            </a:p>
          </p:txBody>
        </p:sp>
        <p:sp>
          <p:nvSpPr>
            <p:cNvPr id="598" name="Google Shape;598;p24"/>
            <p:cNvSpPr/>
            <p:nvPr/>
          </p:nvSpPr>
          <p:spPr>
            <a:xfrm>
              <a:off x="648328" y="2926878"/>
              <a:ext cx="1987780" cy="9144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1" i="0" lang="es-ES" sz="1600" u="none" cap="none" strike="noStrike">
                  <a:solidFill>
                    <a:srgbClr val="007CBC"/>
                  </a:solidFill>
                  <a:latin typeface="Arial"/>
                  <a:ea typeface="Arial"/>
                  <a:cs typeface="Arial"/>
                  <a:sym typeface="Arial"/>
                </a:rPr>
                <a:t>   Subred privada</a:t>
              </a:r>
              <a:endParaRPr/>
            </a:p>
          </p:txBody>
        </p:sp>
        <p:pic>
          <p:nvPicPr>
            <p:cNvPr id="599" name="Google Shape;599;p24"/>
            <p:cNvPicPr preferRelativeResize="0"/>
            <p:nvPr/>
          </p:nvPicPr>
          <p:blipFill rotWithShape="1">
            <a:blip r:embed="rId4">
              <a:alphaModFix/>
            </a:blip>
            <a:srcRect b="0" l="0" r="0" t="0"/>
            <a:stretch/>
          </p:blipFill>
          <p:spPr>
            <a:xfrm>
              <a:off x="648328" y="2926878"/>
              <a:ext cx="457200" cy="457200"/>
            </a:xfrm>
            <a:prstGeom prst="rect">
              <a:avLst/>
            </a:prstGeom>
            <a:noFill/>
            <a:ln>
              <a:noFill/>
            </a:ln>
          </p:spPr>
        </p:pic>
      </p:grpSp>
      <p:sp>
        <p:nvSpPr>
          <p:cNvPr id="600" name="Google Shape;600;p24"/>
          <p:cNvSpPr txBox="1"/>
          <p:nvPr>
            <p:ph idx="11" type="ftr"/>
          </p:nvPr>
        </p:nvSpPr>
        <p:spPr>
          <a:xfrm>
            <a:off x="419100" y="6356350"/>
            <a:ext cx="49272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601" name="Google Shape;601;p2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6" name="Shape 606"/>
        <p:cNvGrpSpPr/>
        <p:nvPr/>
      </p:nvGrpSpPr>
      <p:grpSpPr>
        <a:xfrm>
          <a:off x="0" y="0"/>
          <a:ext cx="0" cy="0"/>
          <a:chOff x="0" y="0"/>
          <a:chExt cx="0" cy="0"/>
        </a:xfrm>
      </p:grpSpPr>
      <p:sp>
        <p:nvSpPr>
          <p:cNvPr id="607" name="Google Shape;607;p2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Laboratorio 5: producto final</a:t>
            </a:r>
            <a:endParaRPr/>
          </a:p>
        </p:txBody>
      </p:sp>
      <p:grpSp>
        <p:nvGrpSpPr>
          <p:cNvPr descr="final lab architecture." id="608" name="Google Shape;608;p25"/>
          <p:cNvGrpSpPr/>
          <p:nvPr/>
        </p:nvGrpSpPr>
        <p:grpSpPr>
          <a:xfrm>
            <a:off x="1152090" y="1713942"/>
            <a:ext cx="9652008" cy="4297680"/>
            <a:chOff x="1152090" y="1713942"/>
            <a:chExt cx="9652008" cy="4297680"/>
          </a:xfrm>
        </p:grpSpPr>
        <p:sp>
          <p:nvSpPr>
            <p:cNvPr id="609" name="Google Shape;609;p25"/>
            <p:cNvSpPr/>
            <p:nvPr/>
          </p:nvSpPr>
          <p:spPr>
            <a:xfrm>
              <a:off x="4064041" y="2629952"/>
              <a:ext cx="2743200" cy="15544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1D8900"/>
                </a:buClr>
                <a:buSzPts val="1600"/>
                <a:buFont typeface="Arial"/>
                <a:buNone/>
              </a:pPr>
              <a:r>
                <a:rPr b="1" i="0" lang="es-ES" sz="1600" u="none" cap="none" strike="noStrike">
                  <a:solidFill>
                    <a:srgbClr val="1D8900"/>
                  </a:solidFill>
                  <a:latin typeface="Arial"/>
                  <a:ea typeface="Arial"/>
                  <a:cs typeface="Arial"/>
                  <a:sym typeface="Arial"/>
                </a:rPr>
                <a:t>Subred pública 1:</a:t>
              </a:r>
              <a:br>
                <a:rPr b="1" i="0" lang="es-ES" sz="1600" u="none" cap="none" strike="noStrike">
                  <a:solidFill>
                    <a:srgbClr val="1D8900"/>
                  </a:solidFill>
                  <a:latin typeface="Arial"/>
                  <a:ea typeface="Arial"/>
                  <a:cs typeface="Arial"/>
                  <a:sym typeface="Arial"/>
                </a:rPr>
              </a:br>
              <a:r>
                <a:rPr b="1" i="0" lang="es-ES" sz="1600" u="none" cap="none" strike="noStrike">
                  <a:solidFill>
                    <a:srgbClr val="1D8900"/>
                  </a:solidFill>
                  <a:latin typeface="Arial"/>
                  <a:ea typeface="Arial"/>
                  <a:cs typeface="Arial"/>
                  <a:sym typeface="Arial"/>
                </a:rPr>
                <a:t>10.0.1.0/24</a:t>
              </a:r>
              <a:endParaRPr b="1" i="0" sz="1600" u="none" cap="none" strike="noStrike">
                <a:solidFill>
                  <a:srgbClr val="1D8900"/>
                </a:solidFill>
                <a:latin typeface="Arial"/>
                <a:ea typeface="Arial"/>
                <a:cs typeface="Arial"/>
                <a:sym typeface="Arial"/>
              </a:endParaRPr>
            </a:p>
          </p:txBody>
        </p:sp>
        <p:sp>
          <p:nvSpPr>
            <p:cNvPr id="610" name="Google Shape;610;p25"/>
            <p:cNvSpPr/>
            <p:nvPr/>
          </p:nvSpPr>
          <p:spPr>
            <a:xfrm>
              <a:off x="7387645" y="2607257"/>
              <a:ext cx="2743200" cy="155448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285750" marR="0" rtl="0" algn="l">
                <a:lnSpc>
                  <a:spcPct val="100000"/>
                </a:lnSpc>
                <a:spcBef>
                  <a:spcPts val="0"/>
                </a:spcBef>
                <a:spcAft>
                  <a:spcPts val="0"/>
                </a:spcAft>
                <a:buClr>
                  <a:srgbClr val="1D8900"/>
                </a:buClr>
                <a:buSzPts val="1400"/>
                <a:buFont typeface="Arial"/>
                <a:buNone/>
              </a:pPr>
              <a:r>
                <a:rPr b="1" i="0" lang="es-ES" sz="1400" u="none" cap="none" strike="noStrike">
                  <a:solidFill>
                    <a:srgbClr val="1D8900"/>
                  </a:solidFill>
                  <a:latin typeface="Arial"/>
                  <a:ea typeface="Arial"/>
                  <a:cs typeface="Arial"/>
                  <a:sym typeface="Arial"/>
                </a:rPr>
                <a:t>Subred pública 2:</a:t>
              </a:r>
              <a:br>
                <a:rPr b="1" i="0" lang="es-ES" sz="1400" u="none" cap="none" strike="noStrike">
                  <a:solidFill>
                    <a:srgbClr val="1D8900"/>
                  </a:solidFill>
                  <a:latin typeface="Arial"/>
                  <a:ea typeface="Arial"/>
                  <a:cs typeface="Arial"/>
                  <a:sym typeface="Arial"/>
                </a:rPr>
              </a:br>
              <a:r>
                <a:rPr b="1" i="0" lang="es-ES" sz="1400" u="none" cap="none" strike="noStrike">
                  <a:solidFill>
                    <a:srgbClr val="1D8900"/>
                  </a:solidFill>
                  <a:latin typeface="Arial"/>
                  <a:ea typeface="Arial"/>
                  <a:cs typeface="Arial"/>
                  <a:sym typeface="Arial"/>
                </a:rPr>
                <a:t>10.0.2.0/24</a:t>
              </a:r>
              <a:endParaRPr b="1" i="0" sz="1400" u="none" cap="none" strike="noStrike">
                <a:solidFill>
                  <a:srgbClr val="1D8900"/>
                </a:solidFill>
                <a:latin typeface="Arial"/>
                <a:ea typeface="Arial"/>
                <a:cs typeface="Arial"/>
                <a:sym typeface="Arial"/>
              </a:endParaRPr>
            </a:p>
          </p:txBody>
        </p:sp>
        <p:sp>
          <p:nvSpPr>
            <p:cNvPr id="611" name="Google Shape;611;p25"/>
            <p:cNvSpPr/>
            <p:nvPr/>
          </p:nvSpPr>
          <p:spPr>
            <a:xfrm>
              <a:off x="7223914" y="1830299"/>
              <a:ext cx="3108960" cy="41148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B</a:t>
              </a:r>
              <a:endParaRPr/>
            </a:p>
          </p:txBody>
        </p:sp>
        <p:sp>
          <p:nvSpPr>
            <p:cNvPr id="612" name="Google Shape;612;p25"/>
            <p:cNvSpPr txBox="1"/>
            <p:nvPr/>
          </p:nvSpPr>
          <p:spPr>
            <a:xfrm>
              <a:off x="2294159" y="3506647"/>
              <a:ext cx="12088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Gateway de Internet</a:t>
              </a:r>
              <a:endParaRPr sz="1600">
                <a:solidFill>
                  <a:schemeClr val="dk1"/>
                </a:solidFill>
                <a:latin typeface="Arial"/>
                <a:ea typeface="Arial"/>
                <a:cs typeface="Arial"/>
                <a:sym typeface="Arial"/>
              </a:endParaRPr>
            </a:p>
          </p:txBody>
        </p:sp>
        <p:pic>
          <p:nvPicPr>
            <p:cNvPr id="613" name="Google Shape;613;p25"/>
            <p:cNvPicPr preferRelativeResize="0"/>
            <p:nvPr/>
          </p:nvPicPr>
          <p:blipFill rotWithShape="1">
            <a:blip r:embed="rId3">
              <a:alphaModFix/>
            </a:blip>
            <a:srcRect b="0" l="0" r="0" t="0"/>
            <a:stretch/>
          </p:blipFill>
          <p:spPr>
            <a:xfrm>
              <a:off x="2689036" y="3041065"/>
              <a:ext cx="469900" cy="469900"/>
            </a:xfrm>
            <a:prstGeom prst="rect">
              <a:avLst/>
            </a:prstGeom>
            <a:noFill/>
            <a:ln>
              <a:noFill/>
            </a:ln>
          </p:spPr>
        </p:pic>
        <p:pic>
          <p:nvPicPr>
            <p:cNvPr id="614" name="Google Shape;614;p25"/>
            <p:cNvPicPr preferRelativeResize="0"/>
            <p:nvPr/>
          </p:nvPicPr>
          <p:blipFill rotWithShape="1">
            <a:blip r:embed="rId4">
              <a:alphaModFix/>
            </a:blip>
            <a:srcRect b="0" l="0" r="0" t="0"/>
            <a:stretch/>
          </p:blipFill>
          <p:spPr>
            <a:xfrm>
              <a:off x="1491615" y="2563913"/>
              <a:ext cx="469900" cy="469900"/>
            </a:xfrm>
            <a:prstGeom prst="rect">
              <a:avLst/>
            </a:prstGeom>
            <a:noFill/>
            <a:ln>
              <a:noFill/>
            </a:ln>
          </p:spPr>
        </p:pic>
        <p:sp>
          <p:nvSpPr>
            <p:cNvPr id="615" name="Google Shape;615;p25"/>
            <p:cNvSpPr txBox="1"/>
            <p:nvPr/>
          </p:nvSpPr>
          <p:spPr>
            <a:xfrm>
              <a:off x="1152090" y="2975659"/>
              <a:ext cx="1072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232F3E"/>
                  </a:solidFill>
                  <a:latin typeface="Arial"/>
                  <a:ea typeface="Arial"/>
                  <a:cs typeface="Arial"/>
                  <a:sym typeface="Arial"/>
                </a:rPr>
                <a:t>Internet</a:t>
              </a:r>
              <a:endParaRPr/>
            </a:p>
          </p:txBody>
        </p:sp>
        <p:cxnSp>
          <p:nvCxnSpPr>
            <p:cNvPr id="616" name="Google Shape;616;p25"/>
            <p:cNvCxnSpPr>
              <a:endCxn id="613" idx="1"/>
            </p:cNvCxnSpPr>
            <p:nvPr/>
          </p:nvCxnSpPr>
          <p:spPr>
            <a:xfrm>
              <a:off x="2027536" y="2905515"/>
              <a:ext cx="661500" cy="370500"/>
            </a:xfrm>
            <a:prstGeom prst="straightConnector1">
              <a:avLst/>
            </a:prstGeom>
            <a:noFill/>
            <a:ln cap="flat" cmpd="sng" w="9525">
              <a:solidFill>
                <a:schemeClr val="accent1"/>
              </a:solidFill>
              <a:prstDash val="solid"/>
              <a:miter lim="800000"/>
              <a:headEnd len="sm" w="sm" type="none"/>
              <a:tailEnd len="med" w="med" type="triangle"/>
            </a:ln>
          </p:spPr>
        </p:cxnSp>
        <p:sp>
          <p:nvSpPr>
            <p:cNvPr id="617" name="Google Shape;617;p25"/>
            <p:cNvSpPr/>
            <p:nvPr/>
          </p:nvSpPr>
          <p:spPr>
            <a:xfrm>
              <a:off x="3853517" y="1830300"/>
              <a:ext cx="3108960" cy="4114800"/>
            </a:xfrm>
            <a:prstGeom prst="rect">
              <a:avLst/>
            </a:prstGeom>
            <a:noFill/>
            <a:ln cap="flat" cmpd="sng" w="12700">
              <a:solidFill>
                <a:schemeClr val="accent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rPr lang="es-ES" sz="1600">
                  <a:solidFill>
                    <a:schemeClr val="accent3"/>
                  </a:solidFill>
                  <a:latin typeface="Arial"/>
                  <a:ea typeface="Arial"/>
                  <a:cs typeface="Arial"/>
                  <a:sym typeface="Arial"/>
                </a:rPr>
                <a:t>Zona de disponibilidad A</a:t>
              </a:r>
              <a:endParaRPr/>
            </a:p>
          </p:txBody>
        </p:sp>
        <p:sp>
          <p:nvSpPr>
            <p:cNvPr id="618" name="Google Shape;618;p25"/>
            <p:cNvSpPr/>
            <p:nvPr/>
          </p:nvSpPr>
          <p:spPr>
            <a:xfrm>
              <a:off x="7624740" y="3203752"/>
              <a:ext cx="2310805"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45700">
              <a:noAutofit/>
            </a:bodyPr>
            <a:lstStyle/>
            <a:p>
              <a:pPr indent="0" lvl="0" marL="0" marR="0" rtl="0" algn="l">
                <a:spcBef>
                  <a:spcPts val="0"/>
                </a:spcBef>
                <a:spcAft>
                  <a:spcPts val="0"/>
                </a:spcAft>
                <a:buNone/>
              </a:pPr>
              <a:r>
                <a:rPr lang="es-ES" sz="1600">
                  <a:solidFill>
                    <a:srgbClr val="DF3312"/>
                  </a:solidFill>
                  <a:latin typeface="Arial"/>
                  <a:ea typeface="Arial"/>
                  <a:cs typeface="Arial"/>
                  <a:sym typeface="Arial"/>
                </a:rPr>
                <a:t>Grupo de seguridad</a:t>
              </a:r>
              <a:endParaRPr/>
            </a:p>
          </p:txBody>
        </p:sp>
        <p:sp>
          <p:nvSpPr>
            <p:cNvPr id="619" name="Google Shape;619;p25"/>
            <p:cNvSpPr txBox="1"/>
            <p:nvPr/>
          </p:nvSpPr>
          <p:spPr>
            <a:xfrm>
              <a:off x="8543621" y="3471319"/>
              <a:ext cx="10394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Servidor web</a:t>
              </a:r>
              <a:endParaRPr sz="1600">
                <a:solidFill>
                  <a:schemeClr val="dk1"/>
                </a:solidFill>
                <a:latin typeface="Arial"/>
                <a:ea typeface="Arial"/>
                <a:cs typeface="Arial"/>
                <a:sym typeface="Arial"/>
              </a:endParaRPr>
            </a:p>
          </p:txBody>
        </p:sp>
        <p:sp>
          <p:nvSpPr>
            <p:cNvPr id="620" name="Google Shape;620;p25"/>
            <p:cNvSpPr/>
            <p:nvPr/>
          </p:nvSpPr>
          <p:spPr>
            <a:xfrm>
              <a:off x="2843417" y="2219554"/>
              <a:ext cx="7905127" cy="365760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lnSpc>
                  <a:spcPct val="100000"/>
                </a:lnSpc>
                <a:spcBef>
                  <a:spcPts val="0"/>
                </a:spcBef>
                <a:spcAft>
                  <a:spcPts val="0"/>
                </a:spcAft>
                <a:buClr>
                  <a:srgbClr val="1D8900"/>
                </a:buClr>
                <a:buSzPts val="1600"/>
                <a:buFont typeface="Arial"/>
                <a:buNone/>
              </a:pPr>
              <a:r>
                <a:rPr b="0" i="0" lang="es-ES" sz="1600" u="none" cap="none" strike="noStrike">
                  <a:solidFill>
                    <a:srgbClr val="1D8900"/>
                  </a:solidFill>
                  <a:latin typeface="Arial"/>
                  <a:ea typeface="Arial"/>
                  <a:cs typeface="Arial"/>
                  <a:sym typeface="Arial"/>
                </a:rPr>
                <a:t>VPC: 10.0.0.0/16</a:t>
              </a:r>
              <a:endParaRPr/>
            </a:p>
          </p:txBody>
        </p:sp>
        <p:sp>
          <p:nvSpPr>
            <p:cNvPr id="621" name="Google Shape;621;p25"/>
            <p:cNvSpPr/>
            <p:nvPr/>
          </p:nvSpPr>
          <p:spPr>
            <a:xfrm>
              <a:off x="4064041" y="4268946"/>
              <a:ext cx="2743200" cy="15544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400"/>
                <a:buFont typeface="Arial"/>
                <a:buNone/>
              </a:pPr>
              <a:r>
                <a:rPr b="1" i="0" lang="es-ES" sz="1400" u="none" cap="none" strike="noStrike">
                  <a:solidFill>
                    <a:srgbClr val="007CBC"/>
                  </a:solidFill>
                  <a:latin typeface="Arial"/>
                  <a:ea typeface="Arial"/>
                  <a:cs typeface="Arial"/>
                  <a:sym typeface="Arial"/>
                </a:rPr>
                <a:t>Subred privada 1:</a:t>
              </a:r>
              <a:endParaRPr/>
            </a:p>
            <a:p>
              <a:pPr indent="176213" lvl="0" marL="0" marR="0" rtl="0" algn="l">
                <a:lnSpc>
                  <a:spcPct val="100000"/>
                </a:lnSpc>
                <a:spcBef>
                  <a:spcPts val="0"/>
                </a:spcBef>
                <a:spcAft>
                  <a:spcPts val="0"/>
                </a:spcAft>
                <a:buClr>
                  <a:srgbClr val="007CBC"/>
                </a:buClr>
                <a:buSzPts val="1400"/>
                <a:buFont typeface="Arial"/>
                <a:buNone/>
              </a:pPr>
              <a:r>
                <a:rPr b="1" lang="es-ES" sz="1400">
                  <a:solidFill>
                    <a:srgbClr val="007CBC"/>
                  </a:solidFill>
                  <a:latin typeface="Arial"/>
                  <a:ea typeface="Arial"/>
                  <a:cs typeface="Arial"/>
                  <a:sym typeface="Arial"/>
                </a:rPr>
                <a:t>10.0.3.0/24</a:t>
              </a:r>
              <a:endParaRPr b="1" i="0" sz="1400" u="none" cap="none" strike="noStrike">
                <a:solidFill>
                  <a:srgbClr val="007CBC"/>
                </a:solidFill>
                <a:latin typeface="Arial"/>
                <a:ea typeface="Arial"/>
                <a:cs typeface="Arial"/>
                <a:sym typeface="Arial"/>
              </a:endParaRPr>
            </a:p>
          </p:txBody>
        </p:sp>
        <p:pic>
          <p:nvPicPr>
            <p:cNvPr id="622" name="Google Shape;622;p25"/>
            <p:cNvPicPr preferRelativeResize="0"/>
            <p:nvPr/>
          </p:nvPicPr>
          <p:blipFill rotWithShape="1">
            <a:blip r:embed="rId5">
              <a:alphaModFix/>
            </a:blip>
            <a:srcRect b="0" l="0" r="0" t="0"/>
            <a:stretch/>
          </p:blipFill>
          <p:spPr>
            <a:xfrm>
              <a:off x="4064041" y="2627593"/>
              <a:ext cx="548640" cy="548640"/>
            </a:xfrm>
            <a:prstGeom prst="rect">
              <a:avLst/>
            </a:prstGeom>
            <a:noFill/>
            <a:ln>
              <a:noFill/>
            </a:ln>
          </p:spPr>
        </p:pic>
        <p:pic>
          <p:nvPicPr>
            <p:cNvPr id="623" name="Google Shape;623;p25"/>
            <p:cNvPicPr preferRelativeResize="0"/>
            <p:nvPr/>
          </p:nvPicPr>
          <p:blipFill rotWithShape="1">
            <a:blip r:embed="rId6">
              <a:alphaModFix/>
            </a:blip>
            <a:srcRect b="0" l="0" r="0" t="0"/>
            <a:stretch/>
          </p:blipFill>
          <p:spPr>
            <a:xfrm>
              <a:off x="4064041" y="4266587"/>
              <a:ext cx="457200" cy="457200"/>
            </a:xfrm>
            <a:prstGeom prst="rect">
              <a:avLst/>
            </a:prstGeom>
            <a:noFill/>
            <a:ln>
              <a:noFill/>
            </a:ln>
          </p:spPr>
        </p:pic>
        <p:pic>
          <p:nvPicPr>
            <p:cNvPr id="624" name="Google Shape;624;p25"/>
            <p:cNvPicPr preferRelativeResize="0"/>
            <p:nvPr/>
          </p:nvPicPr>
          <p:blipFill rotWithShape="1">
            <a:blip r:embed="rId7">
              <a:alphaModFix/>
            </a:blip>
            <a:srcRect b="0" l="0" r="0" t="0"/>
            <a:stretch/>
          </p:blipFill>
          <p:spPr>
            <a:xfrm>
              <a:off x="2843417" y="2219554"/>
              <a:ext cx="457200" cy="457200"/>
            </a:xfrm>
            <a:prstGeom prst="rect">
              <a:avLst/>
            </a:prstGeom>
            <a:noFill/>
            <a:ln>
              <a:noFill/>
            </a:ln>
          </p:spPr>
        </p:pic>
        <p:sp>
          <p:nvSpPr>
            <p:cNvPr id="625" name="Google Shape;625;p25"/>
            <p:cNvSpPr/>
            <p:nvPr/>
          </p:nvSpPr>
          <p:spPr>
            <a:xfrm>
              <a:off x="7387645" y="4246251"/>
              <a:ext cx="2743200" cy="15544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176213" lvl="0" marL="0" marR="0" rtl="0" algn="l">
                <a:lnSpc>
                  <a:spcPct val="100000"/>
                </a:lnSpc>
                <a:spcBef>
                  <a:spcPts val="0"/>
                </a:spcBef>
                <a:spcAft>
                  <a:spcPts val="0"/>
                </a:spcAft>
                <a:buClr>
                  <a:srgbClr val="007CBC"/>
                </a:buClr>
                <a:buSzPts val="1400"/>
                <a:buFont typeface="Arial"/>
                <a:buNone/>
              </a:pPr>
              <a:r>
                <a:rPr b="1" i="0" lang="es-ES" sz="1400" u="none" cap="none" strike="noStrike">
                  <a:solidFill>
                    <a:srgbClr val="007CBC"/>
                  </a:solidFill>
                  <a:latin typeface="Arial"/>
                  <a:ea typeface="Arial"/>
                  <a:cs typeface="Arial"/>
                  <a:sym typeface="Arial"/>
                </a:rPr>
                <a:t>Subred privada 2:</a:t>
              </a:r>
              <a:endParaRPr/>
            </a:p>
            <a:p>
              <a:pPr indent="176213" lvl="0" marL="0" marR="0" rtl="0" algn="l">
                <a:lnSpc>
                  <a:spcPct val="100000"/>
                </a:lnSpc>
                <a:spcBef>
                  <a:spcPts val="0"/>
                </a:spcBef>
                <a:spcAft>
                  <a:spcPts val="0"/>
                </a:spcAft>
                <a:buClr>
                  <a:srgbClr val="007CBC"/>
                </a:buClr>
                <a:buSzPts val="1400"/>
                <a:buFont typeface="Arial"/>
                <a:buNone/>
              </a:pPr>
              <a:r>
                <a:rPr b="1" lang="es-ES" sz="1400">
                  <a:solidFill>
                    <a:srgbClr val="007CBC"/>
                  </a:solidFill>
                  <a:latin typeface="Arial"/>
                  <a:ea typeface="Arial"/>
                  <a:cs typeface="Arial"/>
                  <a:sym typeface="Arial"/>
                </a:rPr>
                <a:t>10.0.4.0/24</a:t>
              </a:r>
              <a:endParaRPr b="1" i="0" sz="1400" u="none" cap="none" strike="noStrike">
                <a:solidFill>
                  <a:srgbClr val="007CBC"/>
                </a:solidFill>
                <a:latin typeface="Arial"/>
                <a:ea typeface="Arial"/>
                <a:cs typeface="Arial"/>
                <a:sym typeface="Arial"/>
              </a:endParaRPr>
            </a:p>
          </p:txBody>
        </p:sp>
        <p:pic>
          <p:nvPicPr>
            <p:cNvPr id="626" name="Google Shape;626;p25"/>
            <p:cNvPicPr preferRelativeResize="0"/>
            <p:nvPr/>
          </p:nvPicPr>
          <p:blipFill rotWithShape="1">
            <a:blip r:embed="rId5">
              <a:alphaModFix/>
            </a:blip>
            <a:srcRect b="0" l="0" r="0" t="0"/>
            <a:stretch/>
          </p:blipFill>
          <p:spPr>
            <a:xfrm>
              <a:off x="7387645" y="2604898"/>
              <a:ext cx="548640" cy="548640"/>
            </a:xfrm>
            <a:prstGeom prst="rect">
              <a:avLst/>
            </a:prstGeom>
            <a:noFill/>
            <a:ln>
              <a:noFill/>
            </a:ln>
          </p:spPr>
        </p:pic>
        <p:pic>
          <p:nvPicPr>
            <p:cNvPr id="627" name="Google Shape;627;p25"/>
            <p:cNvPicPr preferRelativeResize="0"/>
            <p:nvPr/>
          </p:nvPicPr>
          <p:blipFill rotWithShape="1">
            <a:blip r:embed="rId6">
              <a:alphaModFix/>
            </a:blip>
            <a:srcRect b="0" l="0" r="0" t="0"/>
            <a:stretch/>
          </p:blipFill>
          <p:spPr>
            <a:xfrm>
              <a:off x="7387645" y="4243892"/>
              <a:ext cx="457200" cy="457200"/>
            </a:xfrm>
            <a:prstGeom prst="rect">
              <a:avLst/>
            </a:prstGeom>
            <a:noFill/>
            <a:ln>
              <a:noFill/>
            </a:ln>
          </p:spPr>
        </p:pic>
        <p:sp>
          <p:nvSpPr>
            <p:cNvPr id="628" name="Google Shape;628;p25"/>
            <p:cNvSpPr/>
            <p:nvPr/>
          </p:nvSpPr>
          <p:spPr>
            <a:xfrm>
              <a:off x="2092736" y="1713942"/>
              <a:ext cx="8711362" cy="429768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55563" lvl="0" marL="0" marR="0" rtl="0" algn="l">
                <a:spcBef>
                  <a:spcPts val="0"/>
                </a:spcBef>
                <a:spcAft>
                  <a:spcPts val="0"/>
                </a:spcAft>
                <a:buNone/>
              </a:pPr>
              <a:r>
                <a:rPr lang="es-ES" sz="1500">
                  <a:solidFill>
                    <a:srgbClr val="000000"/>
                  </a:solidFill>
                  <a:latin typeface="Arial"/>
                  <a:ea typeface="Arial"/>
                  <a:cs typeface="Arial"/>
                  <a:sym typeface="Arial"/>
                </a:rPr>
                <a:t>Nube de AWS</a:t>
              </a:r>
              <a:endParaRPr/>
            </a:p>
          </p:txBody>
        </p:sp>
        <p:pic>
          <p:nvPicPr>
            <p:cNvPr id="629" name="Google Shape;629;p25"/>
            <p:cNvPicPr preferRelativeResize="0"/>
            <p:nvPr/>
          </p:nvPicPr>
          <p:blipFill rotWithShape="1">
            <a:blip r:embed="rId8">
              <a:alphaModFix/>
            </a:blip>
            <a:srcRect b="0" l="0" r="0" t="0"/>
            <a:stretch/>
          </p:blipFill>
          <p:spPr>
            <a:xfrm>
              <a:off x="2092736" y="1713943"/>
              <a:ext cx="457200" cy="457200"/>
            </a:xfrm>
            <a:prstGeom prst="rect">
              <a:avLst/>
            </a:prstGeom>
            <a:noFill/>
            <a:ln>
              <a:noFill/>
            </a:ln>
          </p:spPr>
        </p:pic>
        <p:pic>
          <p:nvPicPr>
            <p:cNvPr id="630" name="Google Shape;630;p25"/>
            <p:cNvPicPr preferRelativeResize="0"/>
            <p:nvPr/>
          </p:nvPicPr>
          <p:blipFill rotWithShape="1">
            <a:blip r:embed="rId9">
              <a:alphaModFix/>
            </a:blip>
            <a:srcRect b="0" l="0" r="0" t="0"/>
            <a:stretch/>
          </p:blipFill>
          <p:spPr>
            <a:xfrm>
              <a:off x="7912721" y="3497979"/>
              <a:ext cx="469900" cy="469900"/>
            </a:xfrm>
            <a:prstGeom prst="rect">
              <a:avLst/>
            </a:prstGeom>
            <a:noFill/>
            <a:ln>
              <a:noFill/>
            </a:ln>
          </p:spPr>
        </p:pic>
        <p:sp>
          <p:nvSpPr>
            <p:cNvPr id="631" name="Google Shape;631;p25"/>
            <p:cNvSpPr txBox="1"/>
            <p:nvPr/>
          </p:nvSpPr>
          <p:spPr>
            <a:xfrm>
              <a:off x="5176571" y="5144856"/>
              <a:ext cx="14707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Base de datos </a:t>
              </a:r>
              <a:br>
                <a:rPr lang="es-ES" sz="1200">
                  <a:solidFill>
                    <a:schemeClr val="dk1"/>
                  </a:solidFill>
                  <a:latin typeface="Arial"/>
                  <a:ea typeface="Arial"/>
                  <a:cs typeface="Arial"/>
                  <a:sym typeface="Arial"/>
                </a:rPr>
              </a:br>
              <a:r>
                <a:rPr lang="es-ES" sz="1200">
                  <a:solidFill>
                    <a:schemeClr val="dk1"/>
                  </a:solidFill>
                  <a:latin typeface="Arial"/>
                  <a:ea typeface="Arial"/>
                  <a:cs typeface="Arial"/>
                  <a:sym typeface="Arial"/>
                </a:rPr>
                <a:t>de RDS principal</a:t>
              </a:r>
              <a:endParaRPr sz="1200">
                <a:solidFill>
                  <a:schemeClr val="dk1"/>
                </a:solidFill>
                <a:latin typeface="Arial"/>
                <a:ea typeface="Arial"/>
                <a:cs typeface="Arial"/>
                <a:sym typeface="Arial"/>
              </a:endParaRPr>
            </a:p>
          </p:txBody>
        </p:sp>
        <p:sp>
          <p:nvSpPr>
            <p:cNvPr id="632" name="Google Shape;632;p25"/>
            <p:cNvSpPr txBox="1"/>
            <p:nvPr/>
          </p:nvSpPr>
          <p:spPr>
            <a:xfrm>
              <a:off x="8296482" y="5161332"/>
              <a:ext cx="14503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Arial"/>
                  <a:ea typeface="Arial"/>
                  <a:cs typeface="Arial"/>
                  <a:sym typeface="Arial"/>
                </a:rPr>
                <a:t>Base de datos </a:t>
              </a:r>
              <a:br>
                <a:rPr lang="es-ES" sz="1200">
                  <a:solidFill>
                    <a:schemeClr val="dk1"/>
                  </a:solidFill>
                  <a:latin typeface="Arial"/>
                  <a:ea typeface="Arial"/>
                  <a:cs typeface="Arial"/>
                  <a:sym typeface="Arial"/>
                </a:rPr>
              </a:br>
              <a:r>
                <a:rPr lang="es-ES" sz="1200">
                  <a:solidFill>
                    <a:schemeClr val="dk1"/>
                  </a:solidFill>
                  <a:latin typeface="Arial"/>
                  <a:ea typeface="Arial"/>
                  <a:cs typeface="Arial"/>
                  <a:sym typeface="Arial"/>
                </a:rPr>
                <a:t>de RDS secundaria</a:t>
              </a:r>
              <a:endParaRPr sz="1200">
                <a:solidFill>
                  <a:schemeClr val="dk1"/>
                </a:solidFill>
                <a:latin typeface="Arial"/>
                <a:ea typeface="Arial"/>
                <a:cs typeface="Arial"/>
                <a:sym typeface="Arial"/>
              </a:endParaRPr>
            </a:p>
          </p:txBody>
        </p:sp>
        <p:pic>
          <p:nvPicPr>
            <p:cNvPr id="633" name="Google Shape;633;p25"/>
            <p:cNvPicPr preferRelativeResize="0"/>
            <p:nvPr/>
          </p:nvPicPr>
          <p:blipFill rotWithShape="1">
            <a:blip r:embed="rId10">
              <a:alphaModFix/>
            </a:blip>
            <a:srcRect b="0" l="0" r="0" t="0"/>
            <a:stretch/>
          </p:blipFill>
          <p:spPr>
            <a:xfrm>
              <a:off x="4767011" y="5153152"/>
              <a:ext cx="457200" cy="457200"/>
            </a:xfrm>
            <a:prstGeom prst="rect">
              <a:avLst/>
            </a:prstGeom>
            <a:noFill/>
            <a:ln>
              <a:noFill/>
            </a:ln>
          </p:spPr>
        </p:pic>
        <p:pic>
          <p:nvPicPr>
            <p:cNvPr id="634" name="Google Shape;634;p25"/>
            <p:cNvPicPr preferRelativeResize="0"/>
            <p:nvPr/>
          </p:nvPicPr>
          <p:blipFill rotWithShape="1">
            <a:blip r:embed="rId10">
              <a:alphaModFix/>
            </a:blip>
            <a:srcRect b="0" l="0" r="0" t="0"/>
            <a:stretch/>
          </p:blipFill>
          <p:spPr>
            <a:xfrm>
              <a:off x="7919071" y="5153152"/>
              <a:ext cx="457200" cy="457200"/>
            </a:xfrm>
            <a:prstGeom prst="rect">
              <a:avLst/>
            </a:prstGeom>
            <a:noFill/>
            <a:ln>
              <a:noFill/>
            </a:ln>
          </p:spPr>
        </p:pic>
        <p:cxnSp>
          <p:nvCxnSpPr>
            <p:cNvPr id="635" name="Google Shape;635;p25"/>
            <p:cNvCxnSpPr>
              <a:stCxn id="633" idx="3"/>
              <a:endCxn id="630" idx="1"/>
            </p:cNvCxnSpPr>
            <p:nvPr/>
          </p:nvCxnSpPr>
          <p:spPr>
            <a:xfrm flipH="1" rot="10800000">
              <a:off x="5224211" y="3732952"/>
              <a:ext cx="2688600" cy="1648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6" name="Google Shape;636;p25"/>
            <p:cNvCxnSpPr>
              <a:stCxn id="633" idx="3"/>
              <a:endCxn id="634" idx="1"/>
            </p:cNvCxnSpPr>
            <p:nvPr/>
          </p:nvCxnSpPr>
          <p:spPr>
            <a:xfrm>
              <a:off x="5224211" y="5381752"/>
              <a:ext cx="2694900" cy="0"/>
            </a:xfrm>
            <a:prstGeom prst="straightConnector1">
              <a:avLst/>
            </a:prstGeom>
            <a:noFill/>
            <a:ln cap="flat" cmpd="sng" w="9525">
              <a:solidFill>
                <a:schemeClr val="accent1"/>
              </a:solidFill>
              <a:prstDash val="solid"/>
              <a:miter lim="800000"/>
              <a:headEnd len="sm" w="sm" type="none"/>
              <a:tailEnd len="med" w="med" type="triangle"/>
            </a:ln>
          </p:spPr>
        </p:cxnSp>
        <p:sp>
          <p:nvSpPr>
            <p:cNvPr id="637" name="Google Shape;637;p25"/>
            <p:cNvSpPr txBox="1"/>
            <p:nvPr/>
          </p:nvSpPr>
          <p:spPr>
            <a:xfrm>
              <a:off x="5378661" y="3368784"/>
              <a:ext cx="86754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Arial"/>
                  <a:ea typeface="Arial"/>
                  <a:cs typeface="Arial"/>
                  <a:sym typeface="Arial"/>
                </a:rPr>
                <a:t>Gateway</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NAT</a:t>
              </a:r>
              <a:endParaRPr/>
            </a:p>
          </p:txBody>
        </p:sp>
        <p:pic>
          <p:nvPicPr>
            <p:cNvPr id="638" name="Google Shape;638;p25"/>
            <p:cNvPicPr preferRelativeResize="0"/>
            <p:nvPr/>
          </p:nvPicPr>
          <p:blipFill rotWithShape="1">
            <a:blip r:embed="rId11">
              <a:alphaModFix/>
            </a:blip>
            <a:srcRect b="0" l="0" r="0" t="0"/>
            <a:stretch/>
          </p:blipFill>
          <p:spPr>
            <a:xfrm>
              <a:off x="4808143" y="3423665"/>
              <a:ext cx="469900" cy="469900"/>
            </a:xfrm>
            <a:prstGeom prst="rect">
              <a:avLst/>
            </a:prstGeom>
            <a:noFill/>
            <a:ln>
              <a:noFill/>
            </a:ln>
          </p:spPr>
        </p:pic>
      </p:grpSp>
      <p:sp>
        <p:nvSpPr>
          <p:cNvPr id="639" name="Google Shape;639;p25"/>
          <p:cNvSpPr txBox="1"/>
          <p:nvPr>
            <p:ph idx="11" type="ftr"/>
          </p:nvPr>
        </p:nvSpPr>
        <p:spPr>
          <a:xfrm>
            <a:off x="419100" y="6356350"/>
            <a:ext cx="495956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640" name="Google Shape;640;p2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41" name="Google Shape;641;p25"/>
          <p:cNvSpPr/>
          <p:nvPr/>
        </p:nvSpPr>
        <p:spPr>
          <a:xfrm>
            <a:off x="7854296" y="4844708"/>
            <a:ext cx="1728791"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s-ES" sz="1400">
                <a:solidFill>
                  <a:srgbClr val="DF3312"/>
                </a:solidFill>
                <a:latin typeface="Arial"/>
                <a:ea typeface="Arial"/>
                <a:cs typeface="Arial"/>
                <a:sym typeface="Arial"/>
              </a:rPr>
              <a:t>Grupo de seguridad</a:t>
            </a:r>
            <a:endParaRPr/>
          </a:p>
        </p:txBody>
      </p:sp>
      <p:sp>
        <p:nvSpPr>
          <p:cNvPr id="642" name="Google Shape;642;p25"/>
          <p:cNvSpPr/>
          <p:nvPr/>
        </p:nvSpPr>
        <p:spPr>
          <a:xfrm>
            <a:off x="4710906" y="4844416"/>
            <a:ext cx="1728791"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spcBef>
                <a:spcPts val="0"/>
              </a:spcBef>
              <a:spcAft>
                <a:spcPts val="0"/>
              </a:spcAft>
              <a:buNone/>
            </a:pPr>
            <a:r>
              <a:rPr lang="es-ES" sz="1400">
                <a:solidFill>
                  <a:srgbClr val="DF3312"/>
                </a:solidFill>
                <a:latin typeface="Arial"/>
                <a:ea typeface="Arial"/>
                <a:cs typeface="Arial"/>
                <a:sym typeface="Arial"/>
              </a:rPr>
              <a:t>Grupo de seguridad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2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solidFill>
                  <a:schemeClr val="lt1"/>
                </a:solidFill>
              </a:rPr>
              <a:t>Comience el Laboratorio 5</a:t>
            </a:r>
            <a:endParaRPr/>
          </a:p>
        </p:txBody>
      </p:sp>
      <p:pic>
        <p:nvPicPr>
          <p:cNvPr id="648" name="Google Shape;648;p26"/>
          <p:cNvPicPr preferRelativeResize="0"/>
          <p:nvPr/>
        </p:nvPicPr>
        <p:blipFill rotWithShape="1">
          <a:blip r:embed="rId3">
            <a:alphaModFix/>
          </a:blip>
          <a:srcRect b="0" l="-125" r="0" t="0"/>
          <a:stretch/>
        </p:blipFill>
        <p:spPr>
          <a:xfrm>
            <a:off x="-13648" y="1920240"/>
            <a:ext cx="12205648" cy="4341810"/>
          </a:xfrm>
          <a:prstGeom prst="rect">
            <a:avLst/>
          </a:prstGeom>
          <a:noFill/>
          <a:ln>
            <a:noFill/>
          </a:ln>
        </p:spPr>
      </p:pic>
      <p:grpSp>
        <p:nvGrpSpPr>
          <p:cNvPr descr="A stopwatch icon." id="649" name="Google Shape;649;p26"/>
          <p:cNvGrpSpPr/>
          <p:nvPr/>
        </p:nvGrpSpPr>
        <p:grpSpPr>
          <a:xfrm>
            <a:off x="419099" y="579120"/>
            <a:ext cx="834514" cy="953731"/>
            <a:chOff x="11271015" y="5905029"/>
            <a:chExt cx="403626" cy="461287"/>
          </a:xfrm>
        </p:grpSpPr>
        <p:sp>
          <p:nvSpPr>
            <p:cNvPr id="650" name="Google Shape;650;p26"/>
            <p:cNvSpPr/>
            <p:nvPr/>
          </p:nvSpPr>
          <p:spPr>
            <a:xfrm>
              <a:off x="11307093" y="5998845"/>
              <a:ext cx="331470" cy="333181"/>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1" name="Google Shape;651;p26"/>
            <p:cNvPicPr preferRelativeResize="0"/>
            <p:nvPr/>
          </p:nvPicPr>
          <p:blipFill rotWithShape="1">
            <a:blip r:embed="rId4">
              <a:alphaModFix/>
            </a:blip>
            <a:srcRect b="0" l="0" r="0" t="0"/>
            <a:stretch/>
          </p:blipFill>
          <p:spPr>
            <a:xfrm>
              <a:off x="11271015" y="5905029"/>
              <a:ext cx="403626" cy="461287"/>
            </a:xfrm>
            <a:prstGeom prst="rect">
              <a:avLst/>
            </a:prstGeom>
            <a:noFill/>
            <a:ln>
              <a:noFill/>
            </a:ln>
          </p:spPr>
        </p:pic>
      </p:grpSp>
      <p:sp>
        <p:nvSpPr>
          <p:cNvPr id="652" name="Google Shape;652;p26"/>
          <p:cNvSpPr txBox="1"/>
          <p:nvPr/>
        </p:nvSpPr>
        <p:spPr>
          <a:xfrm>
            <a:off x="1116445" y="1225074"/>
            <a:ext cx="19265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Aprox. 30 minutos</a:t>
            </a:r>
            <a:endParaRPr/>
          </a:p>
        </p:txBody>
      </p:sp>
      <p:sp>
        <p:nvSpPr>
          <p:cNvPr id="653" name="Google Shape;653;p26"/>
          <p:cNvSpPr txBox="1"/>
          <p:nvPr>
            <p:ph idx="11" type="ftr"/>
          </p:nvPr>
        </p:nvSpPr>
        <p:spPr>
          <a:xfrm>
            <a:off x="419100" y="6356350"/>
            <a:ext cx="496020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654" name="Google Shape;654;p2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655" name="Google Shape;655;p26"/>
          <p:cNvSpPr txBox="1"/>
          <p:nvPr/>
        </p:nvSpPr>
        <p:spPr>
          <a:xfrm>
            <a:off x="6087757" y="2168012"/>
            <a:ext cx="5964195" cy="38493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3900"/>
              <a:buFont typeface="Arial"/>
              <a:buNone/>
            </a:pPr>
            <a:r>
              <a:rPr b="0" i="0" lang="es-ES" sz="3900" u="none" cap="none" strike="noStrike">
                <a:solidFill>
                  <a:srgbClr val="FFFFFF"/>
                </a:solidFill>
                <a:latin typeface="Arial"/>
                <a:ea typeface="Arial"/>
                <a:cs typeface="Arial"/>
                <a:sym typeface="Arial"/>
              </a:rPr>
              <a:t>Comience el Laboratorio 5: Creación de un servidor </a:t>
            </a:r>
            <a:br>
              <a:rPr b="0" i="0" lang="es-ES" sz="3900" u="none" cap="none" strike="noStrike">
                <a:solidFill>
                  <a:srgbClr val="FFFFFF"/>
                </a:solidFill>
                <a:latin typeface="Arial"/>
                <a:ea typeface="Arial"/>
                <a:cs typeface="Arial"/>
                <a:sym typeface="Arial"/>
              </a:rPr>
            </a:br>
            <a:r>
              <a:rPr b="0" i="0" lang="es-ES" sz="3900" u="none" cap="none" strike="noStrike">
                <a:solidFill>
                  <a:srgbClr val="FFFFFF"/>
                </a:solidFill>
                <a:latin typeface="Arial"/>
                <a:ea typeface="Arial"/>
                <a:cs typeface="Arial"/>
                <a:sym typeface="Arial"/>
              </a:rPr>
              <a:t>de base de datos </a:t>
            </a:r>
            <a:br>
              <a:rPr b="0" i="0" lang="es-ES" sz="3900" u="none" cap="none" strike="noStrike">
                <a:solidFill>
                  <a:srgbClr val="FFFFFF"/>
                </a:solidFill>
                <a:latin typeface="Arial"/>
                <a:ea typeface="Arial"/>
                <a:cs typeface="Arial"/>
                <a:sym typeface="Arial"/>
              </a:rPr>
            </a:br>
            <a:r>
              <a:rPr b="0" i="0" lang="es-ES" sz="3900" u="none" cap="none" strike="noStrike">
                <a:solidFill>
                  <a:srgbClr val="FFFFFF"/>
                </a:solidFill>
                <a:latin typeface="Arial"/>
                <a:ea typeface="Arial"/>
                <a:cs typeface="Arial"/>
                <a:sym typeface="Arial"/>
              </a:rPr>
              <a:t>e interacción con la base de datos a través de una aplicación</a:t>
            </a:r>
            <a:endParaRPr b="0" i="0" sz="39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9" name="Shape 659"/>
        <p:cNvGrpSpPr/>
        <p:nvPr/>
      </p:nvGrpSpPr>
      <p:grpSpPr>
        <a:xfrm>
          <a:off x="0" y="0"/>
          <a:ext cx="0" cy="0"/>
          <a:chOff x="0" y="0"/>
          <a:chExt cx="0" cy="0"/>
        </a:xfrm>
      </p:grpSpPr>
      <p:sp>
        <p:nvSpPr>
          <p:cNvPr id="660" name="Google Shape;660;p27"/>
          <p:cNvSpPr txBox="1"/>
          <p:nvPr>
            <p:ph type="title"/>
          </p:nvPr>
        </p:nvSpPr>
        <p:spPr>
          <a:xfrm>
            <a:off x="56631" y="2420133"/>
            <a:ext cx="4152902" cy="2017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00"/>
              <a:buFont typeface="Arial"/>
              <a:buNone/>
            </a:pPr>
            <a:r>
              <a:rPr lang="es-ES" sz="3900">
                <a:latin typeface="Arial"/>
                <a:ea typeface="Arial"/>
                <a:cs typeface="Arial"/>
                <a:sym typeface="Arial"/>
              </a:rPr>
              <a:t>Análisis posterior </a:t>
            </a:r>
            <a:br>
              <a:rPr lang="es-ES" sz="3900">
                <a:latin typeface="Arial"/>
                <a:ea typeface="Arial"/>
                <a:cs typeface="Arial"/>
                <a:sym typeface="Arial"/>
              </a:rPr>
            </a:br>
            <a:r>
              <a:rPr lang="es-ES" sz="3900">
                <a:latin typeface="Arial"/>
                <a:ea typeface="Arial"/>
                <a:cs typeface="Arial"/>
                <a:sym typeface="Arial"/>
              </a:rPr>
              <a:t>del laboratorio: aprendizajes clave</a:t>
            </a:r>
            <a:endParaRPr/>
          </a:p>
        </p:txBody>
      </p:sp>
      <p:pic>
        <p:nvPicPr>
          <p:cNvPr id="661" name="Google Shape;661;p27"/>
          <p:cNvPicPr preferRelativeResize="0"/>
          <p:nvPr/>
        </p:nvPicPr>
        <p:blipFill rotWithShape="1">
          <a:blip r:embed="rId3">
            <a:alphaModFix/>
          </a:blip>
          <a:srcRect b="0" l="0" r="0" t="0"/>
          <a:stretch/>
        </p:blipFill>
        <p:spPr>
          <a:xfrm>
            <a:off x="4154556" y="1168065"/>
            <a:ext cx="7421479" cy="4947653"/>
          </a:xfrm>
          <a:prstGeom prst="rect">
            <a:avLst/>
          </a:prstGeom>
          <a:noFill/>
          <a:ln cap="flat" cmpd="sng" w="9525">
            <a:solidFill>
              <a:schemeClr val="accent1"/>
            </a:solidFill>
            <a:prstDash val="solid"/>
            <a:round/>
            <a:headEnd len="sm" w="sm" type="none"/>
            <a:tailEnd len="sm" w="sm" type="none"/>
          </a:ln>
        </p:spPr>
      </p:pic>
      <p:sp>
        <p:nvSpPr>
          <p:cNvPr id="662" name="Google Shape;662;p27"/>
          <p:cNvSpPr txBox="1"/>
          <p:nvPr>
            <p:ph idx="11" type="ftr"/>
          </p:nvPr>
        </p:nvSpPr>
        <p:spPr>
          <a:xfrm>
            <a:off x="419100" y="6356350"/>
            <a:ext cx="509201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663" name="Google Shape;663;p2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 name="Shape 667"/>
        <p:cNvGrpSpPr/>
        <p:nvPr/>
      </p:nvGrpSpPr>
      <p:grpSpPr>
        <a:xfrm>
          <a:off x="0" y="0"/>
          <a:ext cx="0" cy="0"/>
          <a:chOff x="0" y="0"/>
          <a:chExt cx="0" cy="0"/>
        </a:xfrm>
      </p:grpSpPr>
      <p:sp>
        <p:nvSpPr>
          <p:cNvPr id="668" name="Google Shape;668;p28"/>
          <p:cNvSpPr txBox="1"/>
          <p:nvPr>
            <p:ph type="title"/>
          </p:nvPr>
        </p:nvSpPr>
        <p:spPr>
          <a:xfrm>
            <a:off x="97823" y="1178376"/>
            <a:ext cx="4795453"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Arial"/>
              <a:buNone/>
            </a:pPr>
            <a:r>
              <a:rPr lang="es-ES" sz="4400"/>
              <a:t>Demostración grabada: Amazon RDS </a:t>
            </a:r>
            <a:endParaRPr/>
          </a:p>
        </p:txBody>
      </p:sp>
      <p:pic>
        <p:nvPicPr>
          <p:cNvPr id="669" name="Google Shape;669;p28">
            <a:hlinkClick r:id="rId3"/>
          </p:cNvPr>
          <p:cNvPicPr preferRelativeResize="0"/>
          <p:nvPr/>
        </p:nvPicPr>
        <p:blipFill rotWithShape="1">
          <a:blip r:embed="rId4">
            <a:alphaModFix/>
          </a:blip>
          <a:srcRect b="0" l="0" r="0" t="0"/>
          <a:stretch/>
        </p:blipFill>
        <p:spPr>
          <a:xfrm>
            <a:off x="5247385" y="1651819"/>
            <a:ext cx="6702779" cy="4100050"/>
          </a:xfrm>
          <a:prstGeom prst="rect">
            <a:avLst/>
          </a:prstGeom>
          <a:noFill/>
          <a:ln>
            <a:noFill/>
          </a:ln>
        </p:spPr>
      </p:pic>
      <p:sp>
        <p:nvSpPr>
          <p:cNvPr id="670" name="Google Shape;670;p2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671" name="Google Shape;671;p28"/>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9"/>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s-ES"/>
              <a:t>Aprendizajes clave de la sección 1</a:t>
            </a:r>
            <a:endParaRPr/>
          </a:p>
        </p:txBody>
      </p:sp>
      <p:pic>
        <p:nvPicPr>
          <p:cNvPr id="677" name="Google Shape;677;p29"/>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678" name="Google Shape;678;p29"/>
          <p:cNvSpPr txBox="1"/>
          <p:nvPr>
            <p:ph idx="1" type="body"/>
          </p:nvPr>
        </p:nvSpPr>
        <p:spPr>
          <a:xfrm>
            <a:off x="5714473" y="1178376"/>
            <a:ext cx="6222153" cy="48149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s-ES"/>
              <a:t>Con Amazon RDS, puede configurar, utilizar y escalar las bases de datos relacionales en la nube.</a:t>
            </a:r>
            <a:endParaRPr/>
          </a:p>
          <a:p>
            <a:pPr indent="-228600" lvl="0" marL="228600" rtl="0" algn="l">
              <a:lnSpc>
                <a:spcPct val="90000"/>
              </a:lnSpc>
              <a:spcBef>
                <a:spcPts val="1000"/>
              </a:spcBef>
              <a:spcAft>
                <a:spcPts val="0"/>
              </a:spcAft>
              <a:buClr>
                <a:schemeClr val="dk1"/>
              </a:buClr>
              <a:buSzPts val="2800"/>
              <a:buChar char="•"/>
            </a:pPr>
            <a:r>
              <a:rPr lang="es-ES"/>
              <a:t>Características: </a:t>
            </a:r>
            <a:endParaRPr/>
          </a:p>
          <a:p>
            <a:pPr indent="-228600" lvl="1" marL="685800" rtl="0" algn="l">
              <a:lnSpc>
                <a:spcPct val="90000"/>
              </a:lnSpc>
              <a:spcBef>
                <a:spcPts val="500"/>
              </a:spcBef>
              <a:spcAft>
                <a:spcPts val="0"/>
              </a:spcAft>
              <a:buClr>
                <a:schemeClr val="dk1"/>
              </a:buClr>
              <a:buSzPts val="2000"/>
              <a:buChar char="•"/>
            </a:pPr>
            <a:r>
              <a:rPr lang="es-ES" sz="2000"/>
              <a:t>Servicio administrado</a:t>
            </a:r>
            <a:endParaRPr/>
          </a:p>
          <a:p>
            <a:pPr indent="-228600" lvl="1" marL="685800" rtl="0" algn="l">
              <a:lnSpc>
                <a:spcPct val="90000"/>
              </a:lnSpc>
              <a:spcBef>
                <a:spcPts val="500"/>
              </a:spcBef>
              <a:spcAft>
                <a:spcPts val="0"/>
              </a:spcAft>
              <a:buClr>
                <a:schemeClr val="dk1"/>
              </a:buClr>
              <a:buSzPts val="2000"/>
              <a:buChar char="•"/>
            </a:pPr>
            <a:r>
              <a:rPr lang="es-ES" sz="2000"/>
              <a:t>Accesible a través de la consola, de la interfaz de línea de comandos de AWS (CLI de AWS) </a:t>
            </a:r>
            <a:br>
              <a:rPr lang="es-ES" sz="2000"/>
            </a:br>
            <a:r>
              <a:rPr lang="es-ES" sz="2000"/>
              <a:t>o de las llamadas a la interfaz de programación de aplicaciones (API)</a:t>
            </a:r>
            <a:endParaRPr/>
          </a:p>
          <a:p>
            <a:pPr indent="-228600" lvl="1" marL="685800" rtl="0" algn="l">
              <a:lnSpc>
                <a:spcPct val="90000"/>
              </a:lnSpc>
              <a:spcBef>
                <a:spcPts val="500"/>
              </a:spcBef>
              <a:spcAft>
                <a:spcPts val="0"/>
              </a:spcAft>
              <a:buClr>
                <a:schemeClr val="dk1"/>
              </a:buClr>
              <a:buSzPts val="2000"/>
              <a:buChar char="•"/>
            </a:pPr>
            <a:r>
              <a:rPr lang="es-ES" sz="2000"/>
              <a:t>Escalable (informática y almacenamiento)</a:t>
            </a:r>
            <a:endParaRPr/>
          </a:p>
          <a:p>
            <a:pPr indent="-228600" lvl="1" marL="685800" rtl="0" algn="l">
              <a:lnSpc>
                <a:spcPct val="90000"/>
              </a:lnSpc>
              <a:spcBef>
                <a:spcPts val="500"/>
              </a:spcBef>
              <a:spcAft>
                <a:spcPts val="0"/>
              </a:spcAft>
              <a:buClr>
                <a:schemeClr val="dk1"/>
              </a:buClr>
              <a:buSzPts val="2000"/>
              <a:buChar char="•"/>
            </a:pPr>
            <a:r>
              <a:rPr lang="es-ES" sz="2000"/>
              <a:t>Con redundancia y copias de seguridad automáticas disponibles</a:t>
            </a:r>
            <a:endParaRPr/>
          </a:p>
          <a:p>
            <a:pPr indent="-228600" lvl="1" marL="685800" rtl="0" algn="l">
              <a:lnSpc>
                <a:spcPct val="90000"/>
              </a:lnSpc>
              <a:spcBef>
                <a:spcPts val="500"/>
              </a:spcBef>
              <a:spcAft>
                <a:spcPts val="0"/>
              </a:spcAft>
              <a:buClr>
                <a:schemeClr val="dk1"/>
              </a:buClr>
              <a:buSzPts val="2000"/>
              <a:buChar char="•"/>
            </a:pPr>
            <a:r>
              <a:rPr lang="es-ES" sz="2000"/>
              <a:t>Motores de base de datos compatibles:</a:t>
            </a:r>
            <a:endParaRPr/>
          </a:p>
          <a:p>
            <a:pPr indent="-228600" lvl="2" marL="1143000" rtl="0" algn="l">
              <a:lnSpc>
                <a:spcPct val="90000"/>
              </a:lnSpc>
              <a:spcBef>
                <a:spcPts val="500"/>
              </a:spcBef>
              <a:spcAft>
                <a:spcPts val="0"/>
              </a:spcAft>
              <a:buClr>
                <a:schemeClr val="dk1"/>
              </a:buClr>
              <a:buSzPts val="1600"/>
              <a:buChar char="•"/>
            </a:pPr>
            <a:r>
              <a:rPr lang="es-ES" sz="1600"/>
              <a:t>Amazon Aurora, PostgreSQL, MySQL, MariaDB, Oracle, Microsoft SQL Server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679" name="Google Shape;679;p29"/>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680" name="Google Shape;680;p29"/>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latin typeface="Arial"/>
                <a:ea typeface="Arial"/>
                <a:cs typeface="Arial"/>
                <a:sym typeface="Arial"/>
              </a:rPr>
              <a:t>Objetivos del módulo</a:t>
            </a:r>
            <a:endParaRPr/>
          </a:p>
        </p:txBody>
      </p:sp>
      <p:sp>
        <p:nvSpPr>
          <p:cNvPr id="229" name="Google Shape;229;p3"/>
          <p:cNvSpPr txBox="1"/>
          <p:nvPr>
            <p:ph idx="1" type="body"/>
          </p:nvPr>
        </p:nvSpPr>
        <p:spPr>
          <a:xfrm>
            <a:off x="419100" y="1330463"/>
            <a:ext cx="11353800" cy="4648788"/>
          </a:xfrm>
          <a:prstGeom prst="rect">
            <a:avLst/>
          </a:prstGeom>
          <a:noFill/>
          <a:ln>
            <a:noFill/>
          </a:ln>
        </p:spPr>
        <p:txBody>
          <a:bodyPr anchorCtr="0" anchor="t" bIns="45700" lIns="91425" spcFirstLastPara="1" rIns="91425" wrap="square" tIns="45700">
            <a:noAutofit/>
          </a:bodyPr>
          <a:lstStyle/>
          <a:p>
            <a:pPr indent="0" lvl="1" marL="219075" rtl="0" algn="l">
              <a:lnSpc>
                <a:spcPct val="150000"/>
              </a:lnSpc>
              <a:spcBef>
                <a:spcPts val="0"/>
              </a:spcBef>
              <a:spcAft>
                <a:spcPts val="0"/>
              </a:spcAft>
              <a:buClr>
                <a:schemeClr val="accent1"/>
              </a:buClr>
              <a:buSzPts val="2200"/>
              <a:buNone/>
            </a:pPr>
            <a:r>
              <a:rPr lang="es-ES" sz="2200">
                <a:latin typeface="Arial"/>
                <a:ea typeface="Arial"/>
                <a:cs typeface="Arial"/>
                <a:sym typeface="Arial"/>
              </a:rPr>
              <a:t>Después de completar este módulo, debería ser capaz de lo siguiente:</a:t>
            </a:r>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Describir Amazon Relational Database Service (Amazon RDS)</a:t>
            </a:r>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Identificar la funcionalidad en Amazon RDS</a:t>
            </a:r>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Describir Amazon DynamoDB</a:t>
            </a:r>
            <a:endParaRPr sz="2200">
              <a:latin typeface="Arial"/>
              <a:ea typeface="Arial"/>
              <a:cs typeface="Arial"/>
              <a:sym typeface="Arial"/>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Identificar la funcionalidad en Amazon DynamoDB</a:t>
            </a:r>
            <a:endParaRPr sz="2200">
              <a:latin typeface="Arial"/>
              <a:ea typeface="Arial"/>
              <a:cs typeface="Arial"/>
              <a:sym typeface="Arial"/>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Describir Amazon Redshift</a:t>
            </a:r>
            <a:endParaRPr sz="2200">
              <a:latin typeface="Arial"/>
              <a:ea typeface="Arial"/>
              <a:cs typeface="Arial"/>
              <a:sym typeface="Arial"/>
            </a:endParaRPr>
          </a:p>
          <a:p>
            <a:pPr indent="-342900" lvl="1" marL="561975" rtl="0" algn="l">
              <a:lnSpc>
                <a:spcPct val="150000"/>
              </a:lnSpc>
              <a:spcBef>
                <a:spcPts val="600"/>
              </a:spcBef>
              <a:spcAft>
                <a:spcPts val="0"/>
              </a:spcAft>
              <a:buClr>
                <a:schemeClr val="accent1"/>
              </a:buClr>
              <a:buSzPts val="2200"/>
              <a:buChar char="•"/>
            </a:pPr>
            <a:r>
              <a:rPr lang="es-ES" sz="2200">
                <a:latin typeface="Arial"/>
                <a:ea typeface="Arial"/>
                <a:cs typeface="Arial"/>
                <a:sym typeface="Arial"/>
              </a:rPr>
              <a:t>Describir Amazon Aurora</a:t>
            </a:r>
            <a:endParaRPr/>
          </a:p>
        </p:txBody>
      </p:sp>
      <p:sp>
        <p:nvSpPr>
          <p:cNvPr id="230" name="Google Shape;230;p3"/>
          <p:cNvSpPr txBox="1"/>
          <p:nvPr>
            <p:ph idx="11" type="ftr"/>
          </p:nvPr>
        </p:nvSpPr>
        <p:spPr>
          <a:xfrm>
            <a:off x="419100" y="6356350"/>
            <a:ext cx="545447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31" name="Google Shape;231;p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0"/>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Módulo 8: Bases de datos</a:t>
            </a:r>
            <a:endParaRPr/>
          </a:p>
        </p:txBody>
      </p:sp>
      <p:sp>
        <p:nvSpPr>
          <p:cNvPr id="687" name="Google Shape;687;p3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t>Sección 2: Amazon DynamoDB</a:t>
            </a:r>
            <a:endParaRPr sz="4000"/>
          </a:p>
        </p:txBody>
      </p:sp>
      <p:sp>
        <p:nvSpPr>
          <p:cNvPr id="688" name="Google Shape;688;p30"/>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s-ES" sz="3600"/>
              <a:t>Comparación entre las bases de datos relacionales y las no relacionales</a:t>
            </a:r>
            <a:endParaRPr/>
          </a:p>
        </p:txBody>
      </p:sp>
      <p:graphicFrame>
        <p:nvGraphicFramePr>
          <p:cNvPr id="694" name="Google Shape;694;p31"/>
          <p:cNvGraphicFramePr/>
          <p:nvPr/>
        </p:nvGraphicFramePr>
        <p:xfrm>
          <a:off x="419100" y="1294124"/>
          <a:ext cx="3000000" cy="3000000"/>
        </p:xfrm>
        <a:graphic>
          <a:graphicData uri="http://schemas.openxmlformats.org/drawingml/2006/table">
            <a:tbl>
              <a:tblPr bandRow="1" firstRow="1">
                <a:noFill/>
                <a:tableStyleId>{3DAC9D61-B724-4938-A0DB-6D5FF0CB247A}</a:tableStyleId>
              </a:tblPr>
              <a:tblGrid>
                <a:gridCol w="2867800"/>
                <a:gridCol w="4649200"/>
                <a:gridCol w="3887375"/>
              </a:tblGrid>
              <a:tr h="584025">
                <a:tc>
                  <a:txBody>
                    <a:bodyPr/>
                    <a:lstStyle/>
                    <a:p>
                      <a:pPr indent="0" lvl="0" marL="0" marR="0" rtl="0" algn="l">
                        <a:spcBef>
                          <a:spcPts val="0"/>
                        </a:spcBef>
                        <a:spcAft>
                          <a:spcPts val="0"/>
                        </a:spcAft>
                        <a:buNone/>
                      </a:pPr>
                      <a:r>
                        <a:t/>
                      </a:r>
                      <a:endParaRPr b="1" sz="1700" u="none" cap="none" strike="noStrike">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lnT cap="flat" cmpd="sng" w="38100">
                      <a:solidFill>
                        <a:schemeClr val="dk1"/>
                      </a:solidFill>
                      <a:prstDash val="solid"/>
                      <a:round/>
                      <a:headEnd len="sm" w="sm" type="none"/>
                      <a:tailEnd len="sm" w="sm" type="none"/>
                    </a:lnT>
                    <a:solidFill>
                      <a:schemeClr val="lt1"/>
                    </a:solidFill>
                  </a:tcPr>
                </a:tc>
                <a:tc>
                  <a:txBody>
                    <a:bodyPr/>
                    <a:lstStyle/>
                    <a:p>
                      <a:pPr indent="0" lvl="0" marL="0" marR="0" rtl="0" algn="ctr">
                        <a:spcBef>
                          <a:spcPts val="0"/>
                        </a:spcBef>
                        <a:spcAft>
                          <a:spcPts val="0"/>
                        </a:spcAft>
                        <a:buNone/>
                      </a:pPr>
                      <a:r>
                        <a:rPr b="0" lang="es-ES" sz="1700" u="none" cap="none" strike="noStrike">
                          <a:solidFill>
                            <a:schemeClr val="dk1"/>
                          </a:solidFill>
                          <a:latin typeface="Arial"/>
                          <a:ea typeface="Arial"/>
                          <a:cs typeface="Arial"/>
                          <a:sym typeface="Arial"/>
                        </a:rPr>
                        <a:t>Relacional (SQL)</a:t>
                      </a:r>
                      <a:endParaRPr/>
                    </a:p>
                  </a:txBody>
                  <a:tcPr marT="60950" marB="60950" marR="110975" marL="110975" anchor="ctr">
                    <a:lnT cap="flat" cmpd="sng" w="38100">
                      <a:solidFill>
                        <a:schemeClr val="dk1"/>
                      </a:solidFill>
                      <a:prstDash val="solid"/>
                      <a:round/>
                      <a:headEnd len="sm" w="sm" type="none"/>
                      <a:tailEnd len="sm" w="sm" type="none"/>
                    </a:lnT>
                    <a:solidFill>
                      <a:schemeClr val="dk2"/>
                    </a:solidFill>
                  </a:tcPr>
                </a:tc>
                <a:tc>
                  <a:txBody>
                    <a:bodyPr/>
                    <a:lstStyle/>
                    <a:p>
                      <a:pPr indent="0" lvl="0" marL="0" marR="0" rtl="0" algn="ctr">
                        <a:spcBef>
                          <a:spcPts val="0"/>
                        </a:spcBef>
                        <a:spcAft>
                          <a:spcPts val="0"/>
                        </a:spcAft>
                        <a:buNone/>
                      </a:pPr>
                      <a:r>
                        <a:rPr b="0" lang="es-ES" sz="1700" u="none" cap="none" strike="noStrike">
                          <a:solidFill>
                            <a:schemeClr val="dk1"/>
                          </a:solidFill>
                          <a:latin typeface="Arial"/>
                          <a:ea typeface="Arial"/>
                          <a:cs typeface="Arial"/>
                          <a:sym typeface="Arial"/>
                        </a:rPr>
                        <a:t>No relacional</a:t>
                      </a:r>
                      <a:endParaRPr b="0" sz="1700" u="none" cap="none" strike="noStrike">
                        <a:solidFill>
                          <a:schemeClr val="dk1"/>
                        </a:solidFill>
                        <a:latin typeface="Arial"/>
                        <a:ea typeface="Arial"/>
                        <a:cs typeface="Arial"/>
                        <a:sym typeface="Arial"/>
                      </a:endParaRPr>
                    </a:p>
                  </a:txBody>
                  <a:tcPr marT="60950" marB="60950" marR="110975" marL="110975" anchor="ctr">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solidFill>
                      <a:schemeClr val="dk2"/>
                    </a:solidFill>
                  </a:tcPr>
                </a:tc>
              </a:tr>
              <a:tr h="415425">
                <a:tc>
                  <a:txBody>
                    <a:bodyPr/>
                    <a:lstStyle/>
                    <a:p>
                      <a:pPr indent="0" lvl="0" marL="0" marR="0" rtl="0" algn="l">
                        <a:spcBef>
                          <a:spcPts val="0"/>
                        </a:spcBef>
                        <a:spcAft>
                          <a:spcPts val="0"/>
                        </a:spcAft>
                        <a:buNone/>
                      </a:pPr>
                      <a:r>
                        <a:rPr b="0" lang="es-ES" sz="1700" u="none" cap="none" strike="noStrike">
                          <a:solidFill>
                            <a:schemeClr val="dk1"/>
                          </a:solidFill>
                          <a:latin typeface="Arial"/>
                          <a:ea typeface="Arial"/>
                          <a:cs typeface="Arial"/>
                          <a:sym typeface="Arial"/>
                        </a:rPr>
                        <a:t>Almacenamiento de datos</a:t>
                      </a:r>
                      <a:endParaRPr b="0" sz="1700" u="none" cap="none" strike="noStrike">
                        <a:solidFill>
                          <a:schemeClr val="dk1"/>
                        </a:solidFill>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solidFill>
                      <a:schemeClr val="dk2"/>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Filas </a:t>
                      </a:r>
                      <a:r>
                        <a:rPr b="0" i="0" lang="es-ES" sz="1700" u="none" cap="none" strike="noStrike">
                          <a:latin typeface="Arial"/>
                          <a:ea typeface="Arial"/>
                          <a:cs typeface="Arial"/>
                          <a:sym typeface="Arial"/>
                        </a:rPr>
                        <a:t>y</a:t>
                      </a:r>
                      <a:r>
                        <a:rPr b="0" i="0" lang="es-ES" sz="1700" u="none" cap="none" strike="noStrike">
                          <a:solidFill>
                            <a:srgbClr val="000000"/>
                          </a:solidFill>
                          <a:latin typeface="Arial"/>
                          <a:ea typeface="Arial"/>
                          <a:cs typeface="Arial"/>
                          <a:sym typeface="Arial"/>
                        </a:rPr>
                        <a:t> columnas</a:t>
                      </a:r>
                      <a:endParaRPr b="0" i="0" sz="1700" u="none" cap="none" strike="noStrike">
                        <a:solidFill>
                          <a:srgbClr val="000000"/>
                        </a:solidFill>
                        <a:latin typeface="Arial"/>
                        <a:ea typeface="Arial"/>
                        <a:cs typeface="Arial"/>
                        <a:sym typeface="Arial"/>
                      </a:endParaRPr>
                    </a:p>
                  </a:txBody>
                  <a:tcPr marT="60950" marB="60950" marR="110975" marL="110975" anchor="ctr">
                    <a:solidFill>
                      <a:srgbClr val="ABE8E1"/>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Clave-valor</a:t>
                      </a:r>
                      <a:r>
                        <a:rPr b="0" i="0" lang="es-ES" sz="1700" u="none" cap="none" strike="noStrike">
                          <a:latin typeface="Arial"/>
                          <a:ea typeface="Arial"/>
                          <a:cs typeface="Arial"/>
                          <a:sym typeface="Arial"/>
                        </a:rPr>
                        <a:t>, documento, </a:t>
                      </a:r>
                      <a:r>
                        <a:rPr b="0" i="0" lang="es-ES" sz="1700" u="none" cap="none" strike="noStrike">
                          <a:solidFill>
                            <a:srgbClr val="000000"/>
                          </a:solidFill>
                          <a:latin typeface="Arial"/>
                          <a:ea typeface="Arial"/>
                          <a:cs typeface="Arial"/>
                          <a:sym typeface="Arial"/>
                        </a:rPr>
                        <a:t>gráfico</a:t>
                      </a:r>
                      <a:endParaRPr b="0" i="0" sz="1700" u="none" cap="none" strike="noStrike">
                        <a:solidFill>
                          <a:srgbClr val="000000"/>
                        </a:solidFill>
                        <a:latin typeface="Arial"/>
                        <a:ea typeface="Arial"/>
                        <a:cs typeface="Arial"/>
                        <a:sym typeface="Arial"/>
                      </a:endParaRPr>
                    </a:p>
                  </a:txBody>
                  <a:tcPr marT="60950" marB="60950" marR="110975" marL="110975" anchor="ctr">
                    <a:lnR cap="flat" cmpd="sng" w="38100">
                      <a:solidFill>
                        <a:schemeClr val="dk1"/>
                      </a:solidFill>
                      <a:prstDash val="solid"/>
                      <a:round/>
                      <a:headEnd len="sm" w="sm" type="none"/>
                      <a:tailEnd len="sm" w="sm" type="none"/>
                    </a:lnR>
                    <a:solidFill>
                      <a:srgbClr val="ABE8E1"/>
                    </a:solidFill>
                  </a:tcPr>
                </a:tc>
              </a:tr>
              <a:tr h="415425">
                <a:tc>
                  <a:txBody>
                    <a:bodyPr/>
                    <a:lstStyle/>
                    <a:p>
                      <a:pPr indent="0" lvl="0" marL="0" marR="0" rtl="0" algn="l">
                        <a:spcBef>
                          <a:spcPts val="0"/>
                        </a:spcBef>
                        <a:spcAft>
                          <a:spcPts val="0"/>
                        </a:spcAft>
                        <a:buNone/>
                      </a:pPr>
                      <a:r>
                        <a:rPr b="0" lang="es-ES" sz="1700" u="none" cap="none" strike="noStrike">
                          <a:solidFill>
                            <a:schemeClr val="dk1"/>
                          </a:solidFill>
                          <a:latin typeface="Arial"/>
                          <a:ea typeface="Arial"/>
                          <a:cs typeface="Arial"/>
                          <a:sym typeface="Arial"/>
                        </a:rPr>
                        <a:t>Esquemas</a:t>
                      </a:r>
                      <a:endParaRPr b="0" sz="1700" u="none" cap="none" strike="noStrike">
                        <a:solidFill>
                          <a:schemeClr val="dk1"/>
                        </a:solidFill>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solidFill>
                      <a:schemeClr val="dk2"/>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Fijos</a:t>
                      </a:r>
                      <a:r>
                        <a:rPr b="0" i="0" lang="es-ES" sz="1700" u="none" cap="none" strike="noStrike">
                          <a:latin typeface="Arial"/>
                          <a:ea typeface="Arial"/>
                          <a:cs typeface="Arial"/>
                          <a:sym typeface="Arial"/>
                        </a:rPr>
                        <a:t> </a:t>
                      </a:r>
                      <a:endParaRPr/>
                    </a:p>
                  </a:txBody>
                  <a:tcPr marT="60950" marB="60950" marR="110975" marL="110975" anchor="ctr">
                    <a:solidFill>
                      <a:srgbClr val="D4F3F0"/>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Dinámicos</a:t>
                      </a:r>
                      <a:endParaRPr b="0" i="0" sz="1700" u="none" cap="none" strike="noStrike">
                        <a:solidFill>
                          <a:srgbClr val="000000"/>
                        </a:solidFill>
                        <a:latin typeface="Arial"/>
                        <a:ea typeface="Arial"/>
                        <a:cs typeface="Arial"/>
                        <a:sym typeface="Arial"/>
                      </a:endParaRPr>
                    </a:p>
                  </a:txBody>
                  <a:tcPr marT="60950" marB="60950" marR="110975" marL="110975" anchor="ctr">
                    <a:lnR cap="flat" cmpd="sng" w="38100">
                      <a:solidFill>
                        <a:schemeClr val="dk1"/>
                      </a:solidFill>
                      <a:prstDash val="solid"/>
                      <a:round/>
                      <a:headEnd len="sm" w="sm" type="none"/>
                      <a:tailEnd len="sm" w="sm" type="none"/>
                    </a:lnR>
                    <a:solidFill>
                      <a:srgbClr val="D4F3F0"/>
                    </a:solidFill>
                  </a:tcPr>
                </a:tc>
              </a:tr>
              <a:tr h="415425">
                <a:tc>
                  <a:txBody>
                    <a:bodyPr/>
                    <a:lstStyle/>
                    <a:p>
                      <a:pPr indent="0" lvl="0" marL="0" marR="0" rtl="0" algn="l">
                        <a:spcBef>
                          <a:spcPts val="0"/>
                        </a:spcBef>
                        <a:spcAft>
                          <a:spcPts val="0"/>
                        </a:spcAft>
                        <a:buNone/>
                      </a:pPr>
                      <a:r>
                        <a:rPr b="0" lang="es-ES" sz="1700" u="none" cap="none" strike="noStrike">
                          <a:solidFill>
                            <a:schemeClr val="dk1"/>
                          </a:solidFill>
                          <a:latin typeface="Arial"/>
                          <a:ea typeface="Arial"/>
                          <a:cs typeface="Arial"/>
                          <a:sym typeface="Arial"/>
                        </a:rPr>
                        <a:t>Consultas</a:t>
                      </a:r>
                      <a:endParaRPr b="0" sz="1700" u="none" cap="none" strike="noStrike">
                        <a:solidFill>
                          <a:schemeClr val="dk1"/>
                        </a:solidFill>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solidFill>
                      <a:schemeClr val="dk2"/>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Utiliza SQL</a:t>
                      </a:r>
                      <a:endParaRPr b="0" i="0" sz="1700" u="none" cap="none" strike="noStrike">
                        <a:solidFill>
                          <a:srgbClr val="000000"/>
                        </a:solidFill>
                        <a:latin typeface="Arial"/>
                        <a:ea typeface="Arial"/>
                        <a:cs typeface="Arial"/>
                        <a:sym typeface="Arial"/>
                      </a:endParaRPr>
                    </a:p>
                  </a:txBody>
                  <a:tcPr marT="60950" marB="60950" marR="110975" marL="110975" anchor="ctr">
                    <a:solidFill>
                      <a:srgbClr val="ABE8E1"/>
                    </a:solidFill>
                  </a:tcPr>
                </a:tc>
                <a:tc>
                  <a:txBody>
                    <a:bodyPr/>
                    <a:lstStyle/>
                    <a:p>
                      <a:pPr indent="0" lvl="0" marL="0" marR="0" rtl="0" algn="l">
                        <a:spcBef>
                          <a:spcPts val="0"/>
                        </a:spcBef>
                        <a:spcAft>
                          <a:spcPts val="0"/>
                        </a:spcAft>
                        <a:buNone/>
                      </a:pPr>
                      <a:r>
                        <a:rPr b="0" i="0" lang="es-ES" sz="1700" u="none" cap="none" strike="noStrike">
                          <a:latin typeface="Arial"/>
                          <a:ea typeface="Arial"/>
                          <a:cs typeface="Arial"/>
                          <a:sym typeface="Arial"/>
                        </a:rPr>
                        <a:t>Se centra en la recopilación </a:t>
                      </a:r>
                      <a:br>
                        <a:rPr b="0" i="0" lang="es-ES" sz="1700" u="none" cap="none" strike="noStrike">
                          <a:latin typeface="Arial"/>
                          <a:ea typeface="Arial"/>
                          <a:cs typeface="Arial"/>
                          <a:sym typeface="Arial"/>
                        </a:rPr>
                      </a:br>
                      <a:r>
                        <a:rPr b="0" i="0" lang="es-ES" sz="1700" u="none" cap="none" strike="noStrike">
                          <a:latin typeface="Arial"/>
                          <a:ea typeface="Arial"/>
                          <a:cs typeface="Arial"/>
                          <a:sym typeface="Arial"/>
                        </a:rPr>
                        <a:t>de documentos</a:t>
                      </a:r>
                      <a:endParaRPr/>
                    </a:p>
                  </a:txBody>
                  <a:tcPr marT="60950" marB="60950" marR="110975" marL="110975" anchor="ctr">
                    <a:lnR cap="flat" cmpd="sng" w="38100">
                      <a:solidFill>
                        <a:schemeClr val="dk1"/>
                      </a:solidFill>
                      <a:prstDash val="solid"/>
                      <a:round/>
                      <a:headEnd len="sm" w="sm" type="none"/>
                      <a:tailEnd len="sm" w="sm" type="none"/>
                    </a:lnR>
                    <a:solidFill>
                      <a:srgbClr val="ABE8E1"/>
                    </a:solidFill>
                  </a:tcPr>
                </a:tc>
              </a:tr>
              <a:tr h="415425">
                <a:tc>
                  <a:txBody>
                    <a:bodyPr/>
                    <a:lstStyle/>
                    <a:p>
                      <a:pPr indent="0" lvl="0" marL="0" marR="0" rtl="0" algn="l">
                        <a:spcBef>
                          <a:spcPts val="0"/>
                        </a:spcBef>
                        <a:spcAft>
                          <a:spcPts val="0"/>
                        </a:spcAft>
                        <a:buNone/>
                      </a:pPr>
                      <a:r>
                        <a:rPr b="0" lang="es-ES" sz="1700" u="none" cap="none" strike="noStrike">
                          <a:solidFill>
                            <a:schemeClr val="dk1"/>
                          </a:solidFill>
                          <a:latin typeface="Arial"/>
                          <a:ea typeface="Arial"/>
                          <a:cs typeface="Arial"/>
                          <a:sym typeface="Arial"/>
                        </a:rPr>
                        <a:t>Escalabilidad</a:t>
                      </a:r>
                      <a:endParaRPr b="0" sz="1700" u="none" cap="none" strike="noStrike">
                        <a:solidFill>
                          <a:schemeClr val="dk1"/>
                        </a:solidFill>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solidFill>
                      <a:schemeClr val="dk2"/>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Vertical</a:t>
                      </a:r>
                      <a:endParaRPr b="0" i="0" sz="1700" u="none" cap="none" strike="noStrike">
                        <a:solidFill>
                          <a:srgbClr val="000000"/>
                        </a:solidFill>
                        <a:latin typeface="Arial"/>
                        <a:ea typeface="Arial"/>
                        <a:cs typeface="Arial"/>
                        <a:sym typeface="Arial"/>
                      </a:endParaRPr>
                    </a:p>
                  </a:txBody>
                  <a:tcPr marT="60950" marB="60950" marR="110975" marL="110975" anchor="ctr">
                    <a:solidFill>
                      <a:srgbClr val="D4F3F0"/>
                    </a:solidFill>
                  </a:tcPr>
                </a:tc>
                <a:tc>
                  <a:txBody>
                    <a:bodyPr/>
                    <a:lstStyle/>
                    <a:p>
                      <a:pPr indent="0" lvl="0" marL="0" marR="0" rtl="0" algn="l">
                        <a:spcBef>
                          <a:spcPts val="0"/>
                        </a:spcBef>
                        <a:spcAft>
                          <a:spcPts val="0"/>
                        </a:spcAft>
                        <a:buNone/>
                      </a:pPr>
                      <a:r>
                        <a:rPr b="0" i="0" lang="es-ES" sz="1700" u="none" cap="none" strike="noStrike">
                          <a:solidFill>
                            <a:srgbClr val="000000"/>
                          </a:solidFill>
                          <a:latin typeface="Arial"/>
                          <a:ea typeface="Arial"/>
                          <a:cs typeface="Arial"/>
                          <a:sym typeface="Arial"/>
                        </a:rPr>
                        <a:t>Horizontal</a:t>
                      </a:r>
                      <a:endParaRPr b="0" i="0" sz="1700" u="none" cap="none" strike="noStrike">
                        <a:solidFill>
                          <a:srgbClr val="000000"/>
                        </a:solidFill>
                        <a:latin typeface="Arial"/>
                        <a:ea typeface="Arial"/>
                        <a:cs typeface="Arial"/>
                        <a:sym typeface="Arial"/>
                      </a:endParaRPr>
                    </a:p>
                  </a:txBody>
                  <a:tcPr marT="60950" marB="60950" marR="110975" marL="110975" anchor="ctr">
                    <a:lnR cap="flat" cmpd="sng" w="38100">
                      <a:solidFill>
                        <a:schemeClr val="dk1"/>
                      </a:solidFill>
                      <a:prstDash val="solid"/>
                      <a:round/>
                      <a:headEnd len="sm" w="sm" type="none"/>
                      <a:tailEnd len="sm" w="sm" type="none"/>
                    </a:lnR>
                    <a:solidFill>
                      <a:srgbClr val="D4F3F0"/>
                    </a:solidFill>
                  </a:tcPr>
                </a:tc>
              </a:tr>
              <a:tr h="2522250">
                <a:tc>
                  <a:txBody>
                    <a:bodyPr/>
                    <a:lstStyle/>
                    <a:p>
                      <a:pPr indent="0" lvl="0" marL="0" marR="0" rtl="0" algn="l">
                        <a:spcBef>
                          <a:spcPts val="0"/>
                        </a:spcBef>
                        <a:spcAft>
                          <a:spcPts val="0"/>
                        </a:spcAft>
                        <a:buNone/>
                      </a:pPr>
                      <a:r>
                        <a:rPr b="0" lang="es-ES" sz="1700" u="none" cap="none" strike="noStrike">
                          <a:solidFill>
                            <a:schemeClr val="dk1"/>
                          </a:solidFill>
                          <a:latin typeface="Arial"/>
                          <a:ea typeface="Arial"/>
                          <a:cs typeface="Arial"/>
                          <a:sym typeface="Arial"/>
                        </a:rPr>
                        <a:t>Ejemplo</a:t>
                      </a:r>
                      <a:endParaRPr b="0" sz="1700" u="none" cap="none" strike="noStrike">
                        <a:solidFill>
                          <a:schemeClr val="dk1"/>
                        </a:solidFill>
                        <a:latin typeface="Arial"/>
                        <a:ea typeface="Arial"/>
                        <a:cs typeface="Arial"/>
                        <a:sym typeface="Arial"/>
                      </a:endParaRPr>
                    </a:p>
                  </a:txBody>
                  <a:tcPr marT="60950" marB="60950" marR="110975" marL="110975" anchor="ctr">
                    <a:lnL cap="flat" cmpd="sng" w="38100">
                      <a:solidFill>
                        <a:schemeClr val="dk1"/>
                      </a:solidFill>
                      <a:prstDash val="solid"/>
                      <a:round/>
                      <a:headEnd len="sm" w="sm" type="none"/>
                      <a:tailEnd len="sm" w="sm" type="none"/>
                    </a:lnL>
                    <a:lnB cap="flat" cmpd="sng" w="38100">
                      <a:solidFill>
                        <a:schemeClr val="dk1"/>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None/>
                      </a:pPr>
                      <a:r>
                        <a:t/>
                      </a:r>
                      <a:endParaRPr b="0" i="0" sz="1700" u="none" cap="none" strike="noStrike">
                        <a:latin typeface="Arial"/>
                        <a:ea typeface="Arial"/>
                        <a:cs typeface="Arial"/>
                        <a:sym typeface="Arial"/>
                      </a:endParaRPr>
                    </a:p>
                  </a:txBody>
                  <a:tcPr marT="60950" marB="60950" marR="110975" marL="110975" anchor="ctr">
                    <a:lnB cap="flat" cmpd="sng" w="38100">
                      <a:solidFill>
                        <a:schemeClr val="dk1"/>
                      </a:solidFill>
                      <a:prstDash val="solid"/>
                      <a:round/>
                      <a:headEnd len="sm" w="sm" type="none"/>
                      <a:tailEnd len="sm" w="sm" type="none"/>
                    </a:lnB>
                    <a:solidFill>
                      <a:srgbClr val="ABE8E1"/>
                    </a:solidFill>
                  </a:tcPr>
                </a:tc>
                <a:tc>
                  <a:txBody>
                    <a:bodyPr/>
                    <a:lstStyle/>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p>
                      <a:pPr indent="0" lvl="0" marL="0" marR="0" rtl="0" algn="l">
                        <a:spcBef>
                          <a:spcPts val="0"/>
                        </a:spcBef>
                        <a:spcAft>
                          <a:spcPts val="0"/>
                        </a:spcAft>
                        <a:buNone/>
                      </a:pPr>
                      <a:r>
                        <a:t/>
                      </a:r>
                      <a:endParaRPr b="0" i="0" sz="1700" u="none" cap="none" strike="noStrike">
                        <a:latin typeface="Arial"/>
                        <a:ea typeface="Arial"/>
                        <a:cs typeface="Arial"/>
                        <a:sym typeface="Arial"/>
                      </a:endParaRPr>
                    </a:p>
                  </a:txBody>
                  <a:tcPr marT="60950" marB="60950" marR="110975" marL="110975" anchor="ctr">
                    <a:lnR cap="flat" cmpd="sng" w="38100">
                      <a:solidFill>
                        <a:schemeClr val="dk1"/>
                      </a:solidFill>
                      <a:prstDash val="solid"/>
                      <a:round/>
                      <a:headEnd len="sm" w="sm" type="none"/>
                      <a:tailEnd len="sm" w="sm" type="none"/>
                    </a:lnR>
                    <a:lnB cap="flat" cmpd="sng" w="38100">
                      <a:solidFill>
                        <a:schemeClr val="dk1"/>
                      </a:solidFill>
                      <a:prstDash val="solid"/>
                      <a:round/>
                      <a:headEnd len="sm" w="sm" type="none"/>
                      <a:tailEnd len="sm" w="sm" type="none"/>
                    </a:lnB>
                    <a:solidFill>
                      <a:srgbClr val="ABE8E1"/>
                    </a:solidFill>
                  </a:tcPr>
                </a:tc>
              </a:tr>
            </a:tbl>
          </a:graphicData>
        </a:graphic>
      </p:graphicFrame>
      <p:graphicFrame>
        <p:nvGraphicFramePr>
          <p:cNvPr id="695" name="Google Shape;695;p31"/>
          <p:cNvGraphicFramePr/>
          <p:nvPr/>
        </p:nvGraphicFramePr>
        <p:xfrm>
          <a:off x="3377512" y="4000433"/>
          <a:ext cx="3000000" cy="3000000"/>
        </p:xfrm>
        <a:graphic>
          <a:graphicData uri="http://schemas.openxmlformats.org/drawingml/2006/table">
            <a:tbl>
              <a:tblPr bandRow="1" firstRow="1">
                <a:noFill/>
                <a:tableStyleId>{E4CCB0C3-552C-47CD-ACD8-42804B13FDB3}</a:tableStyleId>
              </a:tblPr>
              <a:tblGrid>
                <a:gridCol w="1516650"/>
                <a:gridCol w="989325"/>
                <a:gridCol w="844550"/>
                <a:gridCol w="1097900"/>
              </a:tblGrid>
              <a:tr h="664625">
                <a:tc>
                  <a:txBody>
                    <a:bodyPr/>
                    <a:lstStyle/>
                    <a:p>
                      <a:pPr indent="0" lvl="0" marL="0" marR="0" rtl="0" algn="ctr">
                        <a:spcBef>
                          <a:spcPts val="0"/>
                        </a:spcBef>
                        <a:spcAft>
                          <a:spcPts val="0"/>
                        </a:spcAft>
                        <a:buNone/>
                      </a:pPr>
                      <a:r>
                        <a:rPr lang="es-ES" sz="1300" u="none" cap="none" strike="noStrike">
                          <a:solidFill>
                            <a:schemeClr val="dk1"/>
                          </a:solidFill>
                          <a:latin typeface="Arial"/>
                          <a:ea typeface="Arial"/>
                          <a:cs typeface="Arial"/>
                          <a:sym typeface="Arial"/>
                        </a:rPr>
                        <a:t>ISBN</a:t>
                      </a:r>
                      <a:endParaRPr/>
                    </a:p>
                  </a:txBody>
                  <a:tcPr marT="60950" marB="60950" marR="121925" marL="121925" anchor="ctr">
                    <a:lnL cap="flat" cmpd="sng" w="38100">
                      <a:solidFill>
                        <a:schemeClr val="dk1"/>
                      </a:solidFill>
                      <a:prstDash val="solid"/>
                      <a:round/>
                      <a:headEnd len="sm" w="sm" type="none"/>
                      <a:tailEnd len="sm" w="sm" type="none"/>
                    </a:lnL>
                    <a:lnT cap="flat" cmpd="sng" w="381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ES" sz="1300" u="none" cap="none" strike="noStrike">
                          <a:solidFill>
                            <a:schemeClr val="dk1"/>
                          </a:solidFill>
                          <a:latin typeface="Arial"/>
                          <a:ea typeface="Arial"/>
                          <a:cs typeface="Arial"/>
                          <a:sym typeface="Arial"/>
                        </a:rPr>
                        <a:t>Título</a:t>
                      </a:r>
                      <a:endParaRPr/>
                    </a:p>
                  </a:txBody>
                  <a:tcPr marT="60950" marB="60950" marR="121925" marL="121925" anchor="ctr">
                    <a:lnT cap="flat" cmpd="sng" w="381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ES" sz="1300" u="none" cap="none" strike="noStrike">
                          <a:solidFill>
                            <a:schemeClr val="dk1"/>
                          </a:solidFill>
                          <a:latin typeface="Arial"/>
                          <a:ea typeface="Arial"/>
                          <a:cs typeface="Arial"/>
                          <a:sym typeface="Arial"/>
                        </a:rPr>
                        <a:t>Autor</a:t>
                      </a:r>
                      <a:endParaRPr/>
                    </a:p>
                  </a:txBody>
                  <a:tcPr marT="60950" marB="60950" marR="121925" marL="121925" anchor="ctr">
                    <a:lnT cap="flat" cmpd="sng" w="381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lang="es-ES" sz="1300" u="none" cap="none" strike="noStrike">
                          <a:solidFill>
                            <a:schemeClr val="dk1"/>
                          </a:solidFill>
                          <a:latin typeface="Arial"/>
                          <a:ea typeface="Arial"/>
                          <a:cs typeface="Arial"/>
                          <a:sym typeface="Arial"/>
                        </a:rPr>
                        <a:t>Formato</a:t>
                      </a:r>
                      <a:endParaRPr/>
                    </a:p>
                  </a:txBody>
                  <a:tcPr marT="60950" marB="60950" marR="121925" marL="121925" anchor="ctr">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tcPr>
                </a:tc>
              </a:tr>
              <a:tr h="670225">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3111111223439</a:t>
                      </a:r>
                      <a:endParaRPr b="0" i="0" sz="1300" u="none" cap="none" strike="noStrike">
                        <a:solidFill>
                          <a:srgbClr val="000000"/>
                        </a:solidFill>
                        <a:latin typeface="Arial"/>
                        <a:ea typeface="Arial"/>
                        <a:cs typeface="Arial"/>
                        <a:sym typeface="Arial"/>
                      </a:endParaRPr>
                    </a:p>
                  </a:txBody>
                  <a:tcPr marT="60950" marB="60950" marR="121925" marL="121925" anchor="ctr">
                    <a:lnL cap="flat" cmpd="sng" w="38100">
                      <a:solidFill>
                        <a:schemeClr val="dk1"/>
                      </a:solidFill>
                      <a:prstDash val="solid"/>
                      <a:round/>
                      <a:headEnd len="sm" w="sm" type="none"/>
                      <a:tailEnd len="sm" w="sm" type="none"/>
                    </a:lnL>
                  </a:tcP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Withering Depths</a:t>
                      </a:r>
                      <a:endParaRPr b="0" i="0" sz="1300" u="none" cap="none" strike="noStrike">
                        <a:solidFill>
                          <a:srgbClr val="000000"/>
                        </a:solidFill>
                        <a:latin typeface="Arial"/>
                        <a:ea typeface="Arial"/>
                        <a:cs typeface="Arial"/>
                        <a:sym typeface="Arial"/>
                      </a:endParaRPr>
                    </a:p>
                  </a:txBody>
                  <a:tcPr marT="60950" marB="60950" marR="121925" marL="121925" anchor="ct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Jackson, Mateo</a:t>
                      </a:r>
                      <a:endParaRPr b="0" i="0" sz="1300" u="none" cap="none" strike="noStrike">
                        <a:solidFill>
                          <a:srgbClr val="000000"/>
                        </a:solidFill>
                        <a:latin typeface="Arial"/>
                        <a:ea typeface="Arial"/>
                        <a:cs typeface="Arial"/>
                        <a:sym typeface="Arial"/>
                      </a:endParaRPr>
                    </a:p>
                  </a:txBody>
                  <a:tcPr marT="60950" marB="60950" marR="121925" marL="121925" anchor="ct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Libro de tapa blanda</a:t>
                      </a:r>
                      <a:endParaRPr b="0" i="0" sz="1300" u="none" cap="none" strike="noStrike">
                        <a:solidFill>
                          <a:srgbClr val="000000"/>
                        </a:solidFill>
                        <a:latin typeface="Arial"/>
                        <a:ea typeface="Arial"/>
                        <a:cs typeface="Arial"/>
                        <a:sym typeface="Arial"/>
                      </a:endParaRPr>
                    </a:p>
                  </a:txBody>
                  <a:tcPr marT="60950" marB="60950" marR="121925" marL="121925" anchor="ctr">
                    <a:lnR cap="flat" cmpd="sng" w="38100">
                      <a:solidFill>
                        <a:schemeClr val="dk1"/>
                      </a:solidFill>
                      <a:prstDash val="solid"/>
                      <a:round/>
                      <a:headEnd len="sm" w="sm" type="none"/>
                      <a:tailEnd len="sm" w="sm" type="none"/>
                    </a:lnR>
                  </a:tcPr>
                </a:tc>
              </a:tr>
              <a:tr h="670225">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3122222223439</a:t>
                      </a:r>
                      <a:endParaRPr b="0" i="0" sz="1300" u="none" cap="none" strike="noStrike">
                        <a:solidFill>
                          <a:srgbClr val="000000"/>
                        </a:solidFill>
                        <a:latin typeface="Arial"/>
                        <a:ea typeface="Arial"/>
                        <a:cs typeface="Arial"/>
                        <a:sym typeface="Arial"/>
                      </a:endParaRPr>
                    </a:p>
                  </a:txBody>
                  <a:tcPr marT="60950" marB="60950" marR="121925" marL="121925" anchor="ctr">
                    <a:lnL cap="flat" cmpd="sng" w="38100">
                      <a:solidFill>
                        <a:schemeClr val="dk1"/>
                      </a:solidFill>
                      <a:prstDash val="solid"/>
                      <a:round/>
                      <a:headEnd len="sm" w="sm" type="none"/>
                      <a:tailEnd len="sm" w="sm" type="none"/>
                    </a:lnL>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Wily Willy</a:t>
                      </a:r>
                      <a:r>
                        <a:rPr b="0" i="0" lang="es-ES" sz="1300" u="none" cap="none" strike="noStrike">
                          <a:solidFill>
                            <a:schemeClr val="dk1"/>
                          </a:solidFill>
                          <a:latin typeface="Arial"/>
                          <a:ea typeface="Arial"/>
                          <a:cs typeface="Arial"/>
                          <a:sym typeface="Arial"/>
                        </a:rPr>
                        <a:t> </a:t>
                      </a:r>
                      <a:endParaRPr b="0" i="0" sz="1300" u="none" cap="none" strike="noStrike">
                        <a:solidFill>
                          <a:schemeClr val="dk1"/>
                        </a:solidFill>
                        <a:latin typeface="Arial"/>
                        <a:ea typeface="Arial"/>
                        <a:cs typeface="Arial"/>
                        <a:sym typeface="Arial"/>
                      </a:endParaRPr>
                    </a:p>
                  </a:txBody>
                  <a:tcPr marT="60950" marB="60950" marR="121925" marL="121925" anchor="ctr">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Wang, Xiulan</a:t>
                      </a:r>
                      <a:endParaRPr b="0" i="0" sz="1300" u="none" cap="none" strike="noStrike">
                        <a:solidFill>
                          <a:srgbClr val="000000"/>
                        </a:solidFill>
                        <a:latin typeface="Arial"/>
                        <a:ea typeface="Arial"/>
                        <a:cs typeface="Arial"/>
                        <a:sym typeface="Arial"/>
                      </a:endParaRPr>
                    </a:p>
                  </a:txBody>
                  <a:tcPr marT="60950" marB="60950" marR="121925" marL="121925" anchor="ctr">
                    <a:lnB cap="flat" cmpd="sng" w="381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s-ES" sz="1300" u="none" cap="none" strike="noStrike">
                          <a:solidFill>
                            <a:srgbClr val="000000"/>
                          </a:solidFill>
                          <a:latin typeface="Arial"/>
                          <a:ea typeface="Arial"/>
                          <a:cs typeface="Arial"/>
                          <a:sym typeface="Arial"/>
                        </a:rPr>
                        <a:t>Libro electrónico</a:t>
                      </a:r>
                      <a:endParaRPr b="0" i="0" sz="1300" u="none" cap="none" strike="noStrike">
                        <a:solidFill>
                          <a:srgbClr val="000000"/>
                        </a:solidFill>
                        <a:latin typeface="Arial"/>
                        <a:ea typeface="Arial"/>
                        <a:cs typeface="Arial"/>
                        <a:sym typeface="Arial"/>
                      </a:endParaRPr>
                    </a:p>
                  </a:txBody>
                  <a:tcPr marT="60950" marB="60950" marR="121925" marL="121925" anchor="ctr">
                    <a:lnR cap="flat" cmpd="sng" w="38100">
                      <a:solidFill>
                        <a:schemeClr val="dk1"/>
                      </a:solidFill>
                      <a:prstDash val="solid"/>
                      <a:round/>
                      <a:headEnd len="sm" w="sm" type="none"/>
                      <a:tailEnd len="sm" w="sm" type="none"/>
                    </a:lnR>
                    <a:lnB cap="flat" cmpd="sng" w="38100">
                      <a:solidFill>
                        <a:schemeClr val="dk1"/>
                      </a:solidFill>
                      <a:prstDash val="solid"/>
                      <a:round/>
                      <a:headEnd len="sm" w="sm" type="none"/>
                      <a:tailEnd len="sm" w="sm" type="none"/>
                    </a:lnB>
                  </a:tcPr>
                </a:tc>
              </a:tr>
            </a:tbl>
          </a:graphicData>
        </a:graphic>
      </p:graphicFrame>
      <p:sp>
        <p:nvSpPr>
          <p:cNvPr id="696" name="Google Shape;696;p31"/>
          <p:cNvSpPr txBox="1"/>
          <p:nvPr/>
        </p:nvSpPr>
        <p:spPr>
          <a:xfrm>
            <a:off x="8049117" y="4171984"/>
            <a:ext cx="3417953" cy="1661993"/>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700">
                <a:solidFill>
                  <a:schemeClr val="dk1"/>
                </a:solidFill>
                <a:latin typeface="Arial"/>
                <a:ea typeface="Arial"/>
                <a:cs typeface="Arial"/>
                <a:sym typeface="Arial"/>
              </a:rPr>
              <a:t>{</a:t>
            </a:r>
            <a:endParaRPr/>
          </a:p>
          <a:p>
            <a:pPr indent="0" lvl="0" marL="0" marR="0" rtl="0" algn="l">
              <a:spcBef>
                <a:spcPts val="0"/>
              </a:spcBef>
              <a:spcAft>
                <a:spcPts val="0"/>
              </a:spcAft>
              <a:buNone/>
            </a:pPr>
            <a:r>
              <a:rPr lang="es-ES" sz="1700">
                <a:solidFill>
                  <a:schemeClr val="dk1"/>
                </a:solidFill>
                <a:latin typeface="Arial"/>
                <a:ea typeface="Arial"/>
                <a:cs typeface="Arial"/>
                <a:sym typeface="Arial"/>
              </a:rPr>
              <a:t> ISBN: 3111111223439,</a:t>
            </a:r>
            <a:endParaRPr/>
          </a:p>
          <a:p>
            <a:pPr indent="0" lvl="0" marL="0" marR="0" rtl="0" algn="l">
              <a:spcBef>
                <a:spcPts val="0"/>
              </a:spcBef>
              <a:spcAft>
                <a:spcPts val="0"/>
              </a:spcAft>
              <a:buNone/>
            </a:pPr>
            <a:r>
              <a:rPr lang="es-ES" sz="1700">
                <a:solidFill>
                  <a:schemeClr val="dk1"/>
                </a:solidFill>
                <a:latin typeface="Arial"/>
                <a:ea typeface="Arial"/>
                <a:cs typeface="Arial"/>
                <a:sym typeface="Arial"/>
              </a:rPr>
              <a:t> Título: “Withering Depths”,</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s-ES" sz="1700">
                <a:solidFill>
                  <a:schemeClr val="dk1"/>
                </a:solidFill>
                <a:latin typeface="Arial"/>
                <a:ea typeface="Arial"/>
                <a:cs typeface="Arial"/>
                <a:sym typeface="Arial"/>
              </a:rPr>
              <a:t> Autor: “Jackson, Mateo”,</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s-ES" sz="1700">
                <a:solidFill>
                  <a:schemeClr val="dk1"/>
                </a:solidFill>
                <a:latin typeface="Arial"/>
                <a:ea typeface="Arial"/>
                <a:cs typeface="Arial"/>
                <a:sym typeface="Arial"/>
              </a:rPr>
              <a:t> Formato: “libro de tapa blanda”</a:t>
            </a:r>
            <a:endParaRPr/>
          </a:p>
          <a:p>
            <a:pPr indent="0" lvl="0" marL="0" marR="0" rtl="0" algn="l">
              <a:spcBef>
                <a:spcPts val="0"/>
              </a:spcBef>
              <a:spcAft>
                <a:spcPts val="0"/>
              </a:spcAft>
              <a:buNone/>
            </a:pPr>
            <a:r>
              <a:rPr lang="es-ES" sz="1700">
                <a:solidFill>
                  <a:schemeClr val="dk1"/>
                </a:solidFill>
                <a:latin typeface="Arial"/>
                <a:ea typeface="Arial"/>
                <a:cs typeface="Arial"/>
                <a:sym typeface="Arial"/>
              </a:rPr>
              <a:t>}</a:t>
            </a:r>
            <a:endParaRPr/>
          </a:p>
        </p:txBody>
      </p:sp>
      <p:sp>
        <p:nvSpPr>
          <p:cNvPr id="697" name="Google Shape;697;p31"/>
          <p:cNvSpPr txBox="1"/>
          <p:nvPr>
            <p:ph idx="11" type="ftr"/>
          </p:nvPr>
        </p:nvSpPr>
        <p:spPr>
          <a:xfrm>
            <a:off x="419100" y="6356350"/>
            <a:ext cx="514144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t>
            </a:r>
            <a:r>
              <a:rPr lang="es-ES">
                <a:solidFill>
                  <a:srgbClr val="898989"/>
                </a:solidFill>
              </a:rPr>
              <a:t>Amazon Web Services</a:t>
            </a:r>
            <a:r>
              <a:rPr lang="es-ES"/>
              <a:t>, Inc. o sus empresas afiliadas. </a:t>
            </a:r>
            <a:r>
              <a:rPr lang="es-ES">
                <a:solidFill>
                  <a:srgbClr val="898989"/>
                </a:solidFill>
              </a:rPr>
              <a:t>Todos</a:t>
            </a:r>
            <a:r>
              <a:rPr lang="es-ES"/>
              <a:t> los derechos </a:t>
            </a:r>
            <a:r>
              <a:rPr lang="es-ES">
                <a:solidFill>
                  <a:srgbClr val="898989"/>
                </a:solidFill>
              </a:rPr>
              <a:t>reservados</a:t>
            </a:r>
            <a:r>
              <a:rPr lang="es-ES"/>
              <a:t>.</a:t>
            </a:r>
            <a:endParaRPr/>
          </a:p>
        </p:txBody>
      </p:sp>
      <p:sp>
        <p:nvSpPr>
          <p:cNvPr id="698" name="Google Shape;698;p3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¿Qué es Amazon DynamoDB? </a:t>
            </a:r>
            <a:endParaRPr/>
          </a:p>
        </p:txBody>
      </p:sp>
      <p:sp>
        <p:nvSpPr>
          <p:cNvPr id="705" name="Google Shape;705;p32"/>
          <p:cNvSpPr txBox="1"/>
          <p:nvPr/>
        </p:nvSpPr>
        <p:spPr>
          <a:xfrm>
            <a:off x="1452575" y="1268592"/>
            <a:ext cx="9286800" cy="1157400"/>
          </a:xfrm>
          <a:prstGeom prst="rect">
            <a:avLst/>
          </a:prstGeom>
          <a:noFill/>
          <a:ln>
            <a:noFill/>
          </a:ln>
        </p:spPr>
        <p:txBody>
          <a:bodyPr anchorCtr="0" anchor="t" bIns="146300" lIns="182875" spcFirstLastPara="1" rIns="182875" wrap="square" tIns="146300">
            <a:spAutoFit/>
          </a:bodyPr>
          <a:lstStyle/>
          <a:p>
            <a:pPr indent="0" lvl="0" marL="0" marR="0" rtl="0" algn="ctr">
              <a:spcBef>
                <a:spcPts val="0"/>
              </a:spcBef>
              <a:spcAft>
                <a:spcPts val="0"/>
              </a:spcAft>
              <a:buNone/>
            </a:pPr>
            <a:r>
              <a:rPr lang="es-ES" sz="2800">
                <a:solidFill>
                  <a:schemeClr val="dk1"/>
                </a:solidFill>
                <a:latin typeface="Arial"/>
                <a:ea typeface="Arial"/>
                <a:cs typeface="Arial"/>
                <a:sym typeface="Arial"/>
              </a:rPr>
              <a:t>Servicio de base de datos NoSQL rápido y flexible para cualquier escala</a:t>
            </a:r>
            <a:endParaRPr/>
          </a:p>
        </p:txBody>
      </p:sp>
      <p:pic>
        <p:nvPicPr>
          <p:cNvPr id="706" name="Google Shape;706;p32"/>
          <p:cNvPicPr preferRelativeResize="0"/>
          <p:nvPr/>
        </p:nvPicPr>
        <p:blipFill rotWithShape="1">
          <a:blip r:embed="rId3">
            <a:alphaModFix/>
          </a:blip>
          <a:srcRect b="0" l="0" r="0" t="0"/>
          <a:stretch/>
        </p:blipFill>
        <p:spPr>
          <a:xfrm>
            <a:off x="1383539" y="3024500"/>
            <a:ext cx="2149469" cy="2149469"/>
          </a:xfrm>
          <a:prstGeom prst="rect">
            <a:avLst/>
          </a:prstGeom>
          <a:noFill/>
          <a:ln>
            <a:noFill/>
          </a:ln>
        </p:spPr>
      </p:pic>
      <p:sp>
        <p:nvSpPr>
          <p:cNvPr id="707" name="Google Shape;707;p32"/>
          <p:cNvSpPr txBox="1"/>
          <p:nvPr/>
        </p:nvSpPr>
        <p:spPr>
          <a:xfrm>
            <a:off x="277577" y="5323161"/>
            <a:ext cx="4658659"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s-ES" sz="2800">
                <a:solidFill>
                  <a:schemeClr val="dk1"/>
                </a:solidFill>
                <a:latin typeface="Arial"/>
                <a:ea typeface="Arial"/>
                <a:cs typeface="Arial"/>
                <a:sym typeface="Arial"/>
              </a:rPr>
              <a:t>Amazon DynamoDB</a:t>
            </a:r>
            <a:endParaRPr b="1" sz="6000">
              <a:solidFill>
                <a:schemeClr val="dk1"/>
              </a:solidFill>
              <a:latin typeface="Arial"/>
              <a:ea typeface="Arial"/>
              <a:cs typeface="Arial"/>
              <a:sym typeface="Arial"/>
            </a:endParaRPr>
          </a:p>
        </p:txBody>
      </p:sp>
      <p:sp>
        <p:nvSpPr>
          <p:cNvPr id="708" name="Google Shape;708;p32"/>
          <p:cNvSpPr/>
          <p:nvPr/>
        </p:nvSpPr>
        <p:spPr>
          <a:xfrm>
            <a:off x="5005500" y="2345176"/>
            <a:ext cx="6845700" cy="4252200"/>
          </a:xfrm>
          <a:prstGeom prst="roundRect">
            <a:avLst>
              <a:gd fmla="val 8618" name="adj"/>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273050" lvl="0" marL="273050" marR="0" rtl="0" algn="l">
              <a:lnSpc>
                <a:spcPct val="140000"/>
              </a:lnSpc>
              <a:spcBef>
                <a:spcPts val="0"/>
              </a:spcBef>
              <a:spcAft>
                <a:spcPts val="0"/>
              </a:spcAft>
              <a:buClr>
                <a:schemeClr val="dk1"/>
              </a:buClr>
              <a:buSzPts val="2600"/>
              <a:buFont typeface="Arial"/>
              <a:buChar char="•"/>
            </a:pPr>
            <a:r>
              <a:rPr lang="es-ES" sz="2600">
                <a:solidFill>
                  <a:schemeClr val="dk1"/>
                </a:solidFill>
                <a:latin typeface="Arial"/>
                <a:ea typeface="Arial"/>
                <a:cs typeface="Arial"/>
                <a:sym typeface="Arial"/>
              </a:rPr>
              <a:t>Tablas de base de datos NoSQL</a:t>
            </a:r>
            <a:endParaRPr sz="2600">
              <a:solidFill>
                <a:schemeClr val="dk1"/>
              </a:solidFill>
              <a:latin typeface="Arial"/>
              <a:ea typeface="Arial"/>
              <a:cs typeface="Arial"/>
              <a:sym typeface="Arial"/>
            </a:endParaRPr>
          </a:p>
          <a:p>
            <a:pPr indent="-273050" lvl="0" marL="273050" marR="0" rtl="0" algn="l">
              <a:lnSpc>
                <a:spcPct val="140000"/>
              </a:lnSpc>
              <a:spcBef>
                <a:spcPts val="600"/>
              </a:spcBef>
              <a:spcAft>
                <a:spcPts val="0"/>
              </a:spcAft>
              <a:buClr>
                <a:schemeClr val="dk1"/>
              </a:buClr>
              <a:buSzPts val="2600"/>
              <a:buFont typeface="Arial"/>
              <a:buChar char="•"/>
            </a:pPr>
            <a:r>
              <a:rPr lang="es-ES" sz="2600">
                <a:solidFill>
                  <a:schemeClr val="dk1"/>
                </a:solidFill>
                <a:latin typeface="Arial"/>
                <a:ea typeface="Arial"/>
                <a:cs typeface="Arial"/>
                <a:sym typeface="Arial"/>
              </a:rPr>
              <a:t>Almacenamiento prácticamente ilimitado</a:t>
            </a:r>
            <a:endParaRPr/>
          </a:p>
          <a:p>
            <a:pPr indent="-273050" lvl="0" marL="273050" marR="0" rtl="0" algn="l">
              <a:lnSpc>
                <a:spcPct val="140000"/>
              </a:lnSpc>
              <a:spcBef>
                <a:spcPts val="600"/>
              </a:spcBef>
              <a:spcAft>
                <a:spcPts val="0"/>
              </a:spcAft>
              <a:buClr>
                <a:schemeClr val="dk1"/>
              </a:buClr>
              <a:buSzPts val="2600"/>
              <a:buFont typeface="Arial"/>
              <a:buChar char="•"/>
            </a:pPr>
            <a:r>
              <a:rPr lang="es-ES" sz="2600">
                <a:solidFill>
                  <a:schemeClr val="dk1"/>
                </a:solidFill>
                <a:latin typeface="Arial"/>
                <a:ea typeface="Arial"/>
                <a:cs typeface="Arial"/>
                <a:sym typeface="Arial"/>
              </a:rPr>
              <a:t>Elementos que pueden tener </a:t>
            </a:r>
            <a:br>
              <a:rPr lang="es-ES" sz="2600">
                <a:solidFill>
                  <a:schemeClr val="dk1"/>
                </a:solidFill>
                <a:latin typeface="Arial"/>
                <a:ea typeface="Arial"/>
                <a:cs typeface="Arial"/>
                <a:sym typeface="Arial"/>
              </a:rPr>
            </a:br>
            <a:r>
              <a:rPr lang="es-ES" sz="2600">
                <a:solidFill>
                  <a:schemeClr val="dk1"/>
                </a:solidFill>
                <a:latin typeface="Arial"/>
                <a:ea typeface="Arial"/>
                <a:cs typeface="Arial"/>
                <a:sym typeface="Arial"/>
              </a:rPr>
              <a:t>atributos diferentes</a:t>
            </a:r>
            <a:endParaRPr/>
          </a:p>
          <a:p>
            <a:pPr indent="-273050" lvl="0" marL="273050" marR="0" rtl="0" algn="l">
              <a:lnSpc>
                <a:spcPct val="140000"/>
              </a:lnSpc>
              <a:spcBef>
                <a:spcPts val="600"/>
              </a:spcBef>
              <a:spcAft>
                <a:spcPts val="0"/>
              </a:spcAft>
              <a:buClr>
                <a:schemeClr val="dk1"/>
              </a:buClr>
              <a:buSzPts val="2600"/>
              <a:buFont typeface="Arial"/>
              <a:buChar char="•"/>
            </a:pPr>
            <a:r>
              <a:rPr lang="es-ES" sz="2600">
                <a:solidFill>
                  <a:schemeClr val="dk1"/>
                </a:solidFill>
                <a:latin typeface="Arial"/>
                <a:ea typeface="Arial"/>
                <a:cs typeface="Arial"/>
                <a:sym typeface="Arial"/>
              </a:rPr>
              <a:t>Consultas de baja latencia</a:t>
            </a:r>
            <a:endParaRPr/>
          </a:p>
          <a:p>
            <a:pPr indent="-273050" lvl="0" marL="273050" marR="0" rtl="0" algn="l">
              <a:lnSpc>
                <a:spcPct val="140000"/>
              </a:lnSpc>
              <a:spcBef>
                <a:spcPts val="600"/>
              </a:spcBef>
              <a:spcAft>
                <a:spcPts val="0"/>
              </a:spcAft>
              <a:buClr>
                <a:schemeClr val="dk1"/>
              </a:buClr>
              <a:buSzPts val="2600"/>
              <a:buFont typeface="Arial"/>
              <a:buChar char="•"/>
            </a:pPr>
            <a:r>
              <a:rPr lang="es-ES" sz="2600">
                <a:solidFill>
                  <a:schemeClr val="dk1"/>
                </a:solidFill>
                <a:latin typeface="Arial"/>
                <a:ea typeface="Arial"/>
                <a:cs typeface="Arial"/>
                <a:sym typeface="Arial"/>
              </a:rPr>
              <a:t>Rendimiento escalable de lectura </a:t>
            </a:r>
            <a:br>
              <a:rPr lang="es-ES" sz="2600">
                <a:solidFill>
                  <a:schemeClr val="dk1"/>
                </a:solidFill>
                <a:latin typeface="Arial"/>
                <a:ea typeface="Arial"/>
                <a:cs typeface="Arial"/>
                <a:sym typeface="Arial"/>
              </a:rPr>
            </a:br>
            <a:r>
              <a:rPr lang="es-ES" sz="2600">
                <a:solidFill>
                  <a:schemeClr val="dk1"/>
                </a:solidFill>
                <a:latin typeface="Arial"/>
                <a:ea typeface="Arial"/>
                <a:cs typeface="Arial"/>
                <a:sym typeface="Arial"/>
              </a:rPr>
              <a:t>o escritura</a:t>
            </a:r>
            <a:endParaRPr/>
          </a:p>
          <a:p>
            <a:pPr indent="-96520" lvl="0" marL="274320" marR="0" rtl="0" algn="l">
              <a:lnSpc>
                <a:spcPct val="150000"/>
              </a:lnSpc>
              <a:spcBef>
                <a:spcPts val="6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709" name="Google Shape;709;p32"/>
          <p:cNvSpPr txBox="1"/>
          <p:nvPr>
            <p:ph idx="11" type="ftr"/>
          </p:nvPr>
        </p:nvSpPr>
        <p:spPr>
          <a:xfrm>
            <a:off x="419100" y="6459183"/>
            <a:ext cx="547095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10" name="Google Shape;710;p3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¿Qué es Amazon DynamoDB?</a:t>
            </a:r>
            <a:endParaRPr/>
          </a:p>
        </p:txBody>
      </p:sp>
      <p:sp>
        <p:nvSpPr>
          <p:cNvPr id="717" name="Google Shape;717;p33"/>
          <p:cNvSpPr txBox="1"/>
          <p:nvPr>
            <p:ph idx="1" type="body"/>
          </p:nvPr>
        </p:nvSpPr>
        <p:spPr>
          <a:xfrm>
            <a:off x="238538" y="1440305"/>
            <a:ext cx="11330609" cy="4913308"/>
          </a:xfrm>
          <a:prstGeom prst="rect">
            <a:avLst/>
          </a:prstGeom>
          <a:noFill/>
          <a:ln>
            <a:noFill/>
          </a:ln>
        </p:spPr>
        <p:txBody>
          <a:bodyPr anchorCtr="0" anchor="t" bIns="45700" lIns="91425" spcFirstLastPara="1" rIns="91425" wrap="square" tIns="45700">
            <a:normAutofit/>
          </a:bodyPr>
          <a:lstStyle/>
          <a:p>
            <a:pPr indent="-457200" lvl="1" marL="457200" rtl="0" algn="just">
              <a:lnSpc>
                <a:spcPct val="110000"/>
              </a:lnSpc>
              <a:spcBef>
                <a:spcPts val="0"/>
              </a:spcBef>
              <a:spcAft>
                <a:spcPts val="0"/>
              </a:spcAft>
              <a:buClr>
                <a:schemeClr val="dk1"/>
              </a:buClr>
              <a:buSzPts val="2800"/>
              <a:buChar char="•"/>
            </a:pPr>
            <a:r>
              <a:rPr lang="es-ES" sz="2800"/>
              <a:t>Tablas de base de datos NoSQL</a:t>
            </a:r>
            <a:endParaRPr sz="2800"/>
          </a:p>
          <a:p>
            <a:pPr indent="-457200" lvl="1" marL="457200" rtl="0" algn="just">
              <a:lnSpc>
                <a:spcPct val="110000"/>
              </a:lnSpc>
              <a:spcBef>
                <a:spcPts val="2600"/>
              </a:spcBef>
              <a:spcAft>
                <a:spcPts val="0"/>
              </a:spcAft>
              <a:buClr>
                <a:schemeClr val="dk1"/>
              </a:buClr>
              <a:buSzPts val="2800"/>
              <a:buChar char="•"/>
            </a:pPr>
            <a:r>
              <a:rPr lang="es-ES" sz="2800"/>
              <a:t>Almacenamiento prácticamente ilimitado</a:t>
            </a:r>
            <a:endParaRPr/>
          </a:p>
          <a:p>
            <a:pPr indent="-457200" lvl="1" marL="457200" rtl="0" algn="just">
              <a:lnSpc>
                <a:spcPct val="110000"/>
              </a:lnSpc>
              <a:spcBef>
                <a:spcPts val="2600"/>
              </a:spcBef>
              <a:spcAft>
                <a:spcPts val="0"/>
              </a:spcAft>
              <a:buClr>
                <a:schemeClr val="dk1"/>
              </a:buClr>
              <a:buSzPts val="2800"/>
              <a:buChar char="•"/>
            </a:pPr>
            <a:r>
              <a:rPr lang="es-ES" sz="2800"/>
              <a:t>Elementos que pueden tener atributos diferentes</a:t>
            </a:r>
            <a:endParaRPr/>
          </a:p>
          <a:p>
            <a:pPr indent="-457200" lvl="1" marL="457200" rtl="0" algn="just">
              <a:lnSpc>
                <a:spcPct val="110000"/>
              </a:lnSpc>
              <a:spcBef>
                <a:spcPts val="2600"/>
              </a:spcBef>
              <a:spcAft>
                <a:spcPts val="0"/>
              </a:spcAft>
              <a:buClr>
                <a:schemeClr val="dk1"/>
              </a:buClr>
              <a:buSzPts val="2800"/>
              <a:buChar char="•"/>
            </a:pPr>
            <a:r>
              <a:rPr lang="es-ES" sz="2800"/>
              <a:t>Consultas de baja latencia</a:t>
            </a:r>
            <a:endParaRPr/>
          </a:p>
          <a:p>
            <a:pPr indent="-457200" lvl="1" marL="457200" rtl="0" algn="just">
              <a:lnSpc>
                <a:spcPct val="110000"/>
              </a:lnSpc>
              <a:spcBef>
                <a:spcPts val="2600"/>
              </a:spcBef>
              <a:spcAft>
                <a:spcPts val="0"/>
              </a:spcAft>
              <a:buClr>
                <a:schemeClr val="dk1"/>
              </a:buClr>
              <a:buSzPts val="2800"/>
              <a:buChar char="•"/>
            </a:pPr>
            <a:r>
              <a:rPr lang="es-ES" sz="2800"/>
              <a:t>Rendimiento escalable de lectura o escritura</a:t>
            </a:r>
            <a:endParaRPr/>
          </a:p>
        </p:txBody>
      </p:sp>
      <p:sp>
        <p:nvSpPr>
          <p:cNvPr id="718" name="Google Shape;718;p33"/>
          <p:cNvSpPr txBox="1"/>
          <p:nvPr>
            <p:ph idx="11" type="ftr"/>
          </p:nvPr>
        </p:nvSpPr>
        <p:spPr>
          <a:xfrm>
            <a:off x="419100" y="6356350"/>
            <a:ext cx="517439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19" name="Google Shape;719;p3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4"/>
          <p:cNvSpPr txBox="1"/>
          <p:nvPr>
            <p:ph type="title"/>
          </p:nvPr>
        </p:nvSpPr>
        <p:spPr>
          <a:xfrm>
            <a:off x="419099" y="365125"/>
            <a:ext cx="9408641"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Componentes principales </a:t>
            </a:r>
            <a:br>
              <a:rPr lang="es-ES"/>
            </a:br>
            <a:r>
              <a:rPr lang="es-ES"/>
              <a:t>de Amazon DynamoDB</a:t>
            </a:r>
            <a:endParaRPr/>
          </a:p>
        </p:txBody>
      </p:sp>
      <p:sp>
        <p:nvSpPr>
          <p:cNvPr id="726" name="Google Shape;726;p34"/>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s-ES"/>
              <a:t>Los componentes principales de DynamoDB son los elementos, </a:t>
            </a:r>
            <a:br>
              <a:rPr lang="es-ES"/>
            </a:br>
            <a:r>
              <a:rPr lang="es-ES"/>
              <a:t>las tablas y los atributos.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s-ES"/>
              <a:t>DynamoDB admite dos tipos diferentes de claves principales: </a:t>
            </a:r>
            <a:br>
              <a:rPr lang="es-ES"/>
            </a:br>
            <a:r>
              <a:rPr lang="es-ES"/>
              <a:t>clave de partición y clave de partición y organización</a:t>
            </a:r>
            <a:endParaRPr/>
          </a:p>
        </p:txBody>
      </p:sp>
      <p:sp>
        <p:nvSpPr>
          <p:cNvPr id="727" name="Google Shape;727;p34"/>
          <p:cNvSpPr txBox="1"/>
          <p:nvPr>
            <p:ph idx="11" type="ftr"/>
          </p:nvPr>
        </p:nvSpPr>
        <p:spPr>
          <a:xfrm>
            <a:off x="419100" y="6356350"/>
            <a:ext cx="5775754"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28" name="Google Shape;728;p3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Partición</a:t>
            </a:r>
            <a:endParaRPr/>
          </a:p>
        </p:txBody>
      </p:sp>
      <p:pic>
        <p:nvPicPr>
          <p:cNvPr id="734" name="Google Shape;734;p35"/>
          <p:cNvPicPr preferRelativeResize="0"/>
          <p:nvPr/>
        </p:nvPicPr>
        <p:blipFill rotWithShape="1">
          <a:blip r:embed="rId3">
            <a:alphaModFix/>
          </a:blip>
          <a:srcRect b="0" l="0" r="0" t="0"/>
          <a:stretch/>
        </p:blipFill>
        <p:spPr>
          <a:xfrm>
            <a:off x="184632" y="1170489"/>
            <a:ext cx="11492362" cy="5218780"/>
          </a:xfrm>
          <a:prstGeom prst="rect">
            <a:avLst/>
          </a:prstGeom>
          <a:noFill/>
          <a:ln>
            <a:noFill/>
          </a:ln>
        </p:spPr>
      </p:pic>
      <p:sp>
        <p:nvSpPr>
          <p:cNvPr id="735" name="Google Shape;735;p35"/>
          <p:cNvSpPr txBox="1"/>
          <p:nvPr>
            <p:ph idx="11" type="ftr"/>
          </p:nvPr>
        </p:nvSpPr>
        <p:spPr>
          <a:xfrm>
            <a:off x="419100" y="6356350"/>
            <a:ext cx="536386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36" name="Google Shape;736;p3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6"/>
          <p:cNvSpPr txBox="1"/>
          <p:nvPr>
            <p:ph type="title"/>
          </p:nvPr>
        </p:nvSpPr>
        <p:spPr>
          <a:xfrm>
            <a:off x="419100" y="365125"/>
            <a:ext cx="7662219"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Los elementos de una tabla deben tener una clave</a:t>
            </a:r>
            <a:endParaRPr/>
          </a:p>
        </p:txBody>
      </p:sp>
      <p:pic>
        <p:nvPicPr>
          <p:cNvPr id="742" name="Google Shape;742;p36"/>
          <p:cNvPicPr preferRelativeResize="0"/>
          <p:nvPr/>
        </p:nvPicPr>
        <p:blipFill rotWithShape="1">
          <a:blip r:embed="rId3">
            <a:alphaModFix/>
          </a:blip>
          <a:srcRect b="0" l="0" r="0" t="0"/>
          <a:stretch/>
        </p:blipFill>
        <p:spPr>
          <a:xfrm>
            <a:off x="152400" y="1800235"/>
            <a:ext cx="12037325" cy="4555899"/>
          </a:xfrm>
          <a:prstGeom prst="rect">
            <a:avLst/>
          </a:prstGeom>
          <a:noFill/>
          <a:ln>
            <a:noFill/>
          </a:ln>
        </p:spPr>
      </p:pic>
      <p:sp>
        <p:nvSpPr>
          <p:cNvPr id="743" name="Google Shape;743;p36"/>
          <p:cNvSpPr txBox="1"/>
          <p:nvPr>
            <p:ph idx="11" type="ftr"/>
          </p:nvPr>
        </p:nvSpPr>
        <p:spPr>
          <a:xfrm>
            <a:off x="419100" y="6356350"/>
            <a:ext cx="578399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44" name="Google Shape;744;p3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3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s-ES"/>
              <a:t>Aprendizajes clave de la sección 2</a:t>
            </a:r>
            <a:endParaRPr/>
          </a:p>
        </p:txBody>
      </p:sp>
      <p:pic>
        <p:nvPicPr>
          <p:cNvPr id="750" name="Google Shape;750;p37"/>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751" name="Google Shape;751;p37"/>
          <p:cNvSpPr txBox="1"/>
          <p:nvPr>
            <p:ph idx="1" type="body"/>
          </p:nvPr>
        </p:nvSpPr>
        <p:spPr>
          <a:xfrm>
            <a:off x="5697998" y="1120710"/>
            <a:ext cx="5977536" cy="48149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s-ES" sz="2000"/>
              <a:t>Amazon DynamoDB:</a:t>
            </a:r>
            <a:endParaRPr/>
          </a:p>
          <a:p>
            <a:pPr indent="-228600" lvl="0" marL="228600" rtl="0" algn="l">
              <a:lnSpc>
                <a:spcPct val="100000"/>
              </a:lnSpc>
              <a:spcBef>
                <a:spcPts val="1000"/>
              </a:spcBef>
              <a:spcAft>
                <a:spcPts val="0"/>
              </a:spcAft>
              <a:buClr>
                <a:schemeClr val="dk1"/>
              </a:buClr>
              <a:buSzPts val="1800"/>
              <a:buChar char="•"/>
            </a:pPr>
            <a:r>
              <a:rPr lang="es-ES" sz="1800"/>
              <a:t>Se ejecuta exclusivamente en SSD.</a:t>
            </a:r>
            <a:endParaRPr/>
          </a:p>
          <a:p>
            <a:pPr indent="-228600" lvl="0" marL="228600" rtl="0" algn="l">
              <a:lnSpc>
                <a:spcPct val="100000"/>
              </a:lnSpc>
              <a:spcBef>
                <a:spcPts val="1000"/>
              </a:spcBef>
              <a:spcAft>
                <a:spcPts val="0"/>
              </a:spcAft>
              <a:buClr>
                <a:schemeClr val="dk1"/>
              </a:buClr>
              <a:buSzPts val="1800"/>
              <a:buChar char="•"/>
            </a:pPr>
            <a:r>
              <a:rPr lang="es-ES" sz="1800"/>
              <a:t>Es compatible con los modelos de almacenamiento de documentos y clave-valor.</a:t>
            </a:r>
            <a:endParaRPr/>
          </a:p>
          <a:p>
            <a:pPr indent="-228600" lvl="0" marL="228600" rtl="0" algn="l">
              <a:lnSpc>
                <a:spcPct val="100000"/>
              </a:lnSpc>
              <a:spcBef>
                <a:spcPts val="1000"/>
              </a:spcBef>
              <a:spcAft>
                <a:spcPts val="0"/>
              </a:spcAft>
              <a:buClr>
                <a:schemeClr val="dk1"/>
              </a:buClr>
              <a:buSzPts val="1800"/>
              <a:buChar char="•"/>
            </a:pPr>
            <a:r>
              <a:rPr lang="es-ES" sz="1800"/>
              <a:t>Replica las tablas en las regiones de AWS que elija </a:t>
            </a:r>
            <a:br>
              <a:rPr lang="es-ES" sz="1800"/>
            </a:br>
            <a:r>
              <a:rPr lang="es-ES" sz="1800"/>
              <a:t>de manera automática.</a:t>
            </a:r>
            <a:endParaRPr/>
          </a:p>
          <a:p>
            <a:pPr indent="-228600" lvl="0" marL="228600" rtl="0" algn="l">
              <a:lnSpc>
                <a:spcPct val="100000"/>
              </a:lnSpc>
              <a:spcBef>
                <a:spcPts val="1000"/>
              </a:spcBef>
              <a:spcAft>
                <a:spcPts val="0"/>
              </a:spcAft>
              <a:buClr>
                <a:schemeClr val="dk1"/>
              </a:buClr>
              <a:buSzPts val="1800"/>
              <a:buChar char="•"/>
            </a:pPr>
            <a:r>
              <a:rPr lang="es-ES" sz="1800"/>
              <a:t>Funciona bien con las aplicaciones móviles, web, </a:t>
            </a:r>
            <a:br>
              <a:rPr lang="es-ES" sz="1800"/>
            </a:br>
            <a:r>
              <a:rPr lang="es-ES" sz="1800"/>
              <a:t>de videojuegos, de tecnología publicitaria </a:t>
            </a:r>
            <a:br>
              <a:rPr lang="es-ES" sz="1800"/>
            </a:br>
            <a:r>
              <a:rPr lang="es-ES" sz="1800"/>
              <a:t>y de Internet de las cosas (IoT).</a:t>
            </a:r>
            <a:endParaRPr/>
          </a:p>
          <a:p>
            <a:pPr indent="-228600" lvl="0" marL="228600" rtl="0" algn="l">
              <a:lnSpc>
                <a:spcPct val="100000"/>
              </a:lnSpc>
              <a:spcBef>
                <a:spcPts val="1000"/>
              </a:spcBef>
              <a:spcAft>
                <a:spcPts val="0"/>
              </a:spcAft>
              <a:buClr>
                <a:schemeClr val="dk1"/>
              </a:buClr>
              <a:buSzPts val="1800"/>
              <a:buChar char="•"/>
            </a:pPr>
            <a:r>
              <a:rPr lang="es-ES" sz="1800"/>
              <a:t>Es accesible a través de la consola, de la CLI de AWS </a:t>
            </a:r>
            <a:br>
              <a:rPr lang="es-ES" sz="1800"/>
            </a:br>
            <a:r>
              <a:rPr lang="es-ES" sz="1800"/>
              <a:t>y de las llamadas a la API.</a:t>
            </a:r>
            <a:endParaRPr/>
          </a:p>
          <a:p>
            <a:pPr indent="-228600" lvl="0" marL="228600" rtl="0" algn="l">
              <a:lnSpc>
                <a:spcPct val="100000"/>
              </a:lnSpc>
              <a:spcBef>
                <a:spcPts val="1000"/>
              </a:spcBef>
              <a:spcAft>
                <a:spcPts val="0"/>
              </a:spcAft>
              <a:buClr>
                <a:schemeClr val="dk1"/>
              </a:buClr>
              <a:buSzPts val="1800"/>
              <a:buChar char="•"/>
            </a:pPr>
            <a:r>
              <a:rPr lang="es-ES" sz="1800"/>
              <a:t>Ofrece una latencia uniforme de milisegundos </a:t>
            </a:r>
            <a:br>
              <a:rPr lang="es-ES" sz="1800"/>
            </a:br>
            <a:r>
              <a:rPr lang="es-ES" sz="1800"/>
              <a:t>de un solo dígito a cualquier escala.</a:t>
            </a:r>
            <a:endParaRPr/>
          </a:p>
          <a:p>
            <a:pPr indent="-228600" lvl="0" marL="228600" rtl="0" algn="l">
              <a:lnSpc>
                <a:spcPct val="100000"/>
              </a:lnSpc>
              <a:spcBef>
                <a:spcPts val="1000"/>
              </a:spcBef>
              <a:spcAft>
                <a:spcPts val="0"/>
              </a:spcAft>
              <a:buClr>
                <a:schemeClr val="dk1"/>
              </a:buClr>
              <a:buSzPts val="1800"/>
              <a:buChar char="•"/>
            </a:pPr>
            <a:r>
              <a:rPr lang="es-ES" sz="1800"/>
              <a:t>No tiene límites en cuanto al tamaño o al rendimiento de la tabla.</a:t>
            </a:r>
            <a:endParaRPr/>
          </a:p>
          <a:p>
            <a:pPr indent="-114300" lvl="1" marL="685800" rtl="0" algn="l">
              <a:lnSpc>
                <a:spcPct val="100000"/>
              </a:lnSpc>
              <a:spcBef>
                <a:spcPts val="500"/>
              </a:spcBef>
              <a:spcAft>
                <a:spcPts val="0"/>
              </a:spcAft>
              <a:buClr>
                <a:schemeClr val="dk1"/>
              </a:buClr>
              <a:buSzPts val="1800"/>
              <a:buNone/>
            </a:pPr>
            <a:r>
              <a:t/>
            </a:r>
            <a:endParaRPr sz="1800"/>
          </a:p>
        </p:txBody>
      </p:sp>
      <p:sp>
        <p:nvSpPr>
          <p:cNvPr id="752" name="Google Shape;752;p3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753" name="Google Shape;753;p37"/>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 name="Shape 757"/>
        <p:cNvGrpSpPr/>
        <p:nvPr/>
      </p:nvGrpSpPr>
      <p:grpSpPr>
        <a:xfrm>
          <a:off x="0" y="0"/>
          <a:ext cx="0" cy="0"/>
          <a:chOff x="0" y="0"/>
          <a:chExt cx="0" cy="0"/>
        </a:xfrm>
      </p:grpSpPr>
      <p:sp>
        <p:nvSpPr>
          <p:cNvPr id="758" name="Google Shape;758;p38"/>
          <p:cNvSpPr txBox="1"/>
          <p:nvPr>
            <p:ph type="title"/>
          </p:nvPr>
        </p:nvSpPr>
        <p:spPr>
          <a:xfrm>
            <a:off x="-8242" y="1038330"/>
            <a:ext cx="516512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Arial"/>
              <a:buNone/>
            </a:pPr>
            <a:r>
              <a:rPr lang="es-ES" sz="4400"/>
              <a:t>Demostración grabada: </a:t>
            </a:r>
            <a:br>
              <a:rPr lang="es-ES" sz="4400"/>
            </a:br>
            <a:r>
              <a:rPr lang="es-ES" sz="4400"/>
              <a:t>Amazon DynamoDB </a:t>
            </a:r>
            <a:endParaRPr/>
          </a:p>
        </p:txBody>
      </p:sp>
      <p:pic>
        <p:nvPicPr>
          <p:cNvPr id="759" name="Google Shape;759;p38">
            <a:hlinkClick r:id="rId3"/>
          </p:cNvPr>
          <p:cNvPicPr preferRelativeResize="0"/>
          <p:nvPr/>
        </p:nvPicPr>
        <p:blipFill rotWithShape="1">
          <a:blip r:embed="rId4">
            <a:alphaModFix/>
          </a:blip>
          <a:srcRect b="0" l="0" r="0" t="0"/>
          <a:stretch/>
        </p:blipFill>
        <p:spPr>
          <a:xfrm>
            <a:off x="5271158" y="1620084"/>
            <a:ext cx="6719282" cy="3387747"/>
          </a:xfrm>
          <a:prstGeom prst="rect">
            <a:avLst/>
          </a:prstGeom>
          <a:noFill/>
          <a:ln>
            <a:noFill/>
          </a:ln>
        </p:spPr>
      </p:pic>
      <p:sp>
        <p:nvSpPr>
          <p:cNvPr id="760" name="Google Shape;760;p3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761" name="Google Shape;761;p38"/>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6" name="Shape 766"/>
        <p:cNvGrpSpPr/>
        <p:nvPr/>
      </p:nvGrpSpPr>
      <p:grpSpPr>
        <a:xfrm>
          <a:off x="0" y="0"/>
          <a:ext cx="0" cy="0"/>
          <a:chOff x="0" y="0"/>
          <a:chExt cx="0" cy="0"/>
        </a:xfrm>
      </p:grpSpPr>
      <p:sp>
        <p:nvSpPr>
          <p:cNvPr id="767" name="Google Shape;767;p3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Demostración de Amazon DynamoDB</a:t>
            </a:r>
            <a:endParaRPr/>
          </a:p>
        </p:txBody>
      </p:sp>
      <p:pic>
        <p:nvPicPr>
          <p:cNvPr descr="DynamoDb console." id="768" name="Google Shape;768;p39"/>
          <p:cNvPicPr preferRelativeResize="0"/>
          <p:nvPr/>
        </p:nvPicPr>
        <p:blipFill rotWithShape="1">
          <a:blip r:embed="rId3">
            <a:alphaModFix/>
          </a:blip>
          <a:srcRect b="0" l="0" r="0" t="0"/>
          <a:stretch/>
        </p:blipFill>
        <p:spPr>
          <a:xfrm>
            <a:off x="0" y="1088284"/>
            <a:ext cx="12192000" cy="5268066"/>
          </a:xfrm>
          <a:prstGeom prst="rect">
            <a:avLst/>
          </a:prstGeom>
          <a:noFill/>
          <a:ln>
            <a:noFill/>
          </a:ln>
        </p:spPr>
      </p:pic>
      <p:sp>
        <p:nvSpPr>
          <p:cNvPr id="769" name="Google Shape;769;p39"/>
          <p:cNvSpPr txBox="1"/>
          <p:nvPr>
            <p:ph idx="11" type="ftr"/>
          </p:nvPr>
        </p:nvSpPr>
        <p:spPr>
          <a:xfrm>
            <a:off x="419100" y="6356350"/>
            <a:ext cx="527324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70" name="Google Shape;770;p3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Módulo 8: Bases de datos</a:t>
            </a:r>
            <a:endParaRPr/>
          </a:p>
        </p:txBody>
      </p:sp>
      <p:sp>
        <p:nvSpPr>
          <p:cNvPr id="238" name="Google Shape;238;p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t>Sección 1: Amazon Relational Database Service</a:t>
            </a:r>
            <a:endParaRPr sz="4000"/>
          </a:p>
        </p:txBody>
      </p:sp>
      <p:sp>
        <p:nvSpPr>
          <p:cNvPr id="239" name="Google Shape;239;p4"/>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0"/>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Módulo 8: Bases de datos</a:t>
            </a:r>
            <a:endParaRPr/>
          </a:p>
        </p:txBody>
      </p:sp>
      <p:sp>
        <p:nvSpPr>
          <p:cNvPr id="777" name="Google Shape;777;p40"/>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t>Sección 3: Amazon Redshift</a:t>
            </a:r>
            <a:endParaRPr/>
          </a:p>
        </p:txBody>
      </p:sp>
      <p:sp>
        <p:nvSpPr>
          <p:cNvPr id="778" name="Google Shape;778;p40"/>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Amazon Redshift</a:t>
            </a:r>
            <a:endParaRPr/>
          </a:p>
        </p:txBody>
      </p:sp>
      <p:pic>
        <p:nvPicPr>
          <p:cNvPr id="785" name="Google Shape;785;p41"/>
          <p:cNvPicPr preferRelativeResize="0"/>
          <p:nvPr/>
        </p:nvPicPr>
        <p:blipFill rotWithShape="1">
          <a:blip r:embed="rId3">
            <a:alphaModFix/>
          </a:blip>
          <a:srcRect b="0" l="0" r="0" t="0"/>
          <a:stretch/>
        </p:blipFill>
        <p:spPr>
          <a:xfrm>
            <a:off x="5313090" y="2515957"/>
            <a:ext cx="1565821" cy="1565821"/>
          </a:xfrm>
          <a:prstGeom prst="rect">
            <a:avLst/>
          </a:prstGeom>
          <a:noFill/>
          <a:ln>
            <a:noFill/>
          </a:ln>
        </p:spPr>
      </p:pic>
      <p:sp>
        <p:nvSpPr>
          <p:cNvPr id="786" name="Google Shape;786;p41"/>
          <p:cNvSpPr txBox="1"/>
          <p:nvPr/>
        </p:nvSpPr>
        <p:spPr>
          <a:xfrm>
            <a:off x="3766671" y="4336513"/>
            <a:ext cx="4658659"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s-ES" sz="2800">
                <a:solidFill>
                  <a:schemeClr val="dk1"/>
                </a:solidFill>
                <a:latin typeface="Arial"/>
                <a:ea typeface="Arial"/>
                <a:cs typeface="Arial"/>
                <a:sym typeface="Arial"/>
              </a:rPr>
              <a:t>Amazon Redshift</a:t>
            </a:r>
            <a:endParaRPr sz="6000">
              <a:solidFill>
                <a:schemeClr val="dk1"/>
              </a:solidFill>
              <a:latin typeface="Arial"/>
              <a:ea typeface="Arial"/>
              <a:cs typeface="Arial"/>
              <a:sym typeface="Arial"/>
            </a:endParaRPr>
          </a:p>
        </p:txBody>
      </p:sp>
      <p:sp>
        <p:nvSpPr>
          <p:cNvPr id="787" name="Google Shape;787;p41"/>
          <p:cNvSpPr txBox="1"/>
          <p:nvPr>
            <p:ph idx="11" type="ftr"/>
          </p:nvPr>
        </p:nvSpPr>
        <p:spPr>
          <a:xfrm>
            <a:off x="419100" y="6356350"/>
            <a:ext cx="587460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88" name="Google Shape;788;p4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Introducción a Amazon Redshift</a:t>
            </a:r>
            <a:endParaRPr/>
          </a:p>
        </p:txBody>
      </p:sp>
      <p:pic>
        <p:nvPicPr>
          <p:cNvPr id="795" name="Google Shape;795;p42"/>
          <p:cNvPicPr preferRelativeResize="0"/>
          <p:nvPr/>
        </p:nvPicPr>
        <p:blipFill rotWithShape="1">
          <a:blip r:embed="rId3">
            <a:alphaModFix/>
          </a:blip>
          <a:srcRect b="0" l="0" r="0" t="0"/>
          <a:stretch/>
        </p:blipFill>
        <p:spPr>
          <a:xfrm>
            <a:off x="1910785" y="1497951"/>
            <a:ext cx="8091029" cy="4648849"/>
          </a:xfrm>
          <a:prstGeom prst="rect">
            <a:avLst/>
          </a:prstGeom>
          <a:noFill/>
          <a:ln>
            <a:noFill/>
          </a:ln>
        </p:spPr>
      </p:pic>
      <p:sp>
        <p:nvSpPr>
          <p:cNvPr id="796" name="Google Shape;796;p42"/>
          <p:cNvSpPr txBox="1"/>
          <p:nvPr>
            <p:ph idx="11" type="ftr"/>
          </p:nvPr>
        </p:nvSpPr>
        <p:spPr>
          <a:xfrm>
            <a:off x="419100" y="6356350"/>
            <a:ext cx="552038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797" name="Google Shape;797;p4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Arquitectura de procesamiento en paralelo</a:t>
            </a:r>
            <a:endParaRPr/>
          </a:p>
        </p:txBody>
      </p:sp>
      <p:grpSp>
        <p:nvGrpSpPr>
          <p:cNvPr descr="Amazon Redshift parallel processing architecture." id="804" name="Google Shape;804;p43"/>
          <p:cNvGrpSpPr/>
          <p:nvPr/>
        </p:nvGrpSpPr>
        <p:grpSpPr>
          <a:xfrm>
            <a:off x="1117067" y="1750740"/>
            <a:ext cx="10341765" cy="4145082"/>
            <a:chOff x="1733049" y="1750740"/>
            <a:chExt cx="10341765" cy="4145082"/>
          </a:xfrm>
        </p:grpSpPr>
        <p:sp>
          <p:nvSpPr>
            <p:cNvPr id="805" name="Google Shape;805;p43"/>
            <p:cNvSpPr txBox="1"/>
            <p:nvPr/>
          </p:nvSpPr>
          <p:spPr>
            <a:xfrm>
              <a:off x="1766506" y="2858892"/>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Amazon Redshift</a:t>
              </a:r>
              <a:endParaRPr sz="1400">
                <a:solidFill>
                  <a:schemeClr val="dk1"/>
                </a:solidFill>
                <a:latin typeface="Arial"/>
                <a:ea typeface="Arial"/>
                <a:cs typeface="Arial"/>
                <a:sym typeface="Arial"/>
              </a:endParaRPr>
            </a:p>
          </p:txBody>
        </p:sp>
        <p:pic>
          <p:nvPicPr>
            <p:cNvPr id="806" name="Google Shape;806;p43"/>
            <p:cNvPicPr preferRelativeResize="0"/>
            <p:nvPr/>
          </p:nvPicPr>
          <p:blipFill rotWithShape="1">
            <a:blip r:embed="rId3">
              <a:alphaModFix/>
            </a:blip>
            <a:srcRect b="0" l="0" r="0" t="0"/>
            <a:stretch/>
          </p:blipFill>
          <p:spPr>
            <a:xfrm>
              <a:off x="2561858" y="2153968"/>
              <a:ext cx="711200" cy="711200"/>
            </a:xfrm>
            <a:prstGeom prst="rect">
              <a:avLst/>
            </a:prstGeom>
            <a:noFill/>
            <a:ln>
              <a:noFill/>
            </a:ln>
          </p:spPr>
        </p:pic>
        <p:sp>
          <p:nvSpPr>
            <p:cNvPr id="807" name="Google Shape;807;p43"/>
            <p:cNvSpPr txBox="1"/>
            <p:nvPr/>
          </p:nvSpPr>
          <p:spPr>
            <a:xfrm>
              <a:off x="1733049" y="3700414"/>
              <a:ext cx="230190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400">
                  <a:solidFill>
                    <a:schemeClr val="dk1"/>
                  </a:solidFill>
                  <a:latin typeface="Arial"/>
                  <a:ea typeface="Arial"/>
                  <a:cs typeface="Arial"/>
                  <a:sym typeface="Arial"/>
                </a:rPr>
                <a:t>Nodo informático</a:t>
              </a:r>
              <a:endParaRPr/>
            </a:p>
            <a:p>
              <a:pPr indent="0" lvl="0" marL="0" marR="0" rtl="0" algn="ctr">
                <a:spcBef>
                  <a:spcPts val="0"/>
                </a:spcBef>
                <a:spcAft>
                  <a:spcPts val="0"/>
                </a:spcAft>
                <a:buNone/>
              </a:pPr>
              <a:r>
                <a:rPr lang="es-ES" sz="1400">
                  <a:solidFill>
                    <a:schemeClr val="dk1"/>
                  </a:solidFill>
                  <a:latin typeface="Arial"/>
                  <a:ea typeface="Arial"/>
                  <a:cs typeface="Arial"/>
                  <a:sym typeface="Arial"/>
                </a:rPr>
                <a:t> denso</a:t>
              </a:r>
              <a:endParaRPr/>
            </a:p>
          </p:txBody>
        </p:sp>
        <p:pic>
          <p:nvPicPr>
            <p:cNvPr id="808" name="Google Shape;808;p43"/>
            <p:cNvPicPr preferRelativeResize="0"/>
            <p:nvPr/>
          </p:nvPicPr>
          <p:blipFill rotWithShape="1">
            <a:blip r:embed="rId4">
              <a:alphaModFix/>
            </a:blip>
            <a:srcRect b="0" l="0" r="0" t="0"/>
            <a:stretch/>
          </p:blipFill>
          <p:spPr>
            <a:xfrm>
              <a:off x="2649051" y="3244461"/>
              <a:ext cx="469900" cy="469900"/>
            </a:xfrm>
            <a:prstGeom prst="rect">
              <a:avLst/>
            </a:prstGeom>
            <a:noFill/>
            <a:ln>
              <a:noFill/>
            </a:ln>
          </p:spPr>
        </p:pic>
        <p:sp>
          <p:nvSpPr>
            <p:cNvPr id="809" name="Google Shape;809;p43"/>
            <p:cNvSpPr txBox="1"/>
            <p:nvPr/>
          </p:nvSpPr>
          <p:spPr>
            <a:xfrm>
              <a:off x="2052288" y="4290304"/>
              <a:ext cx="1527982"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Núcleo virtual</a:t>
              </a:r>
              <a:endParaRPr/>
            </a:p>
            <a:p>
              <a:pPr indent="-285750" lvl="0" marL="285750" marR="0" rtl="0" algn="l">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RAM</a:t>
              </a:r>
              <a:endParaRPr/>
            </a:p>
            <a:p>
              <a:pPr indent="-285750" lvl="0" marL="285750" marR="0" rtl="0" algn="l">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Disco local</a:t>
              </a:r>
              <a:endParaRPr/>
            </a:p>
          </p:txBody>
        </p:sp>
        <p:pic>
          <p:nvPicPr>
            <p:cNvPr id="810" name="Google Shape;810;p43"/>
            <p:cNvPicPr preferRelativeResize="0"/>
            <p:nvPr/>
          </p:nvPicPr>
          <p:blipFill rotWithShape="1">
            <a:blip r:embed="rId4">
              <a:alphaModFix/>
            </a:blip>
            <a:srcRect b="0" l="0" r="0" t="0"/>
            <a:stretch/>
          </p:blipFill>
          <p:spPr>
            <a:xfrm>
              <a:off x="7016130" y="3874587"/>
              <a:ext cx="469900" cy="469900"/>
            </a:xfrm>
            <a:prstGeom prst="rect">
              <a:avLst/>
            </a:prstGeom>
            <a:noFill/>
            <a:ln>
              <a:noFill/>
            </a:ln>
          </p:spPr>
        </p:pic>
        <p:sp>
          <p:nvSpPr>
            <p:cNvPr id="811" name="Google Shape;811;p43"/>
            <p:cNvSpPr txBox="1"/>
            <p:nvPr/>
          </p:nvSpPr>
          <p:spPr>
            <a:xfrm>
              <a:off x="9046729" y="2972233"/>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Nodo principal</a:t>
              </a:r>
              <a:endParaRPr/>
            </a:p>
          </p:txBody>
        </p:sp>
        <p:sp>
          <p:nvSpPr>
            <p:cNvPr id="812" name="Google Shape;812;p43"/>
            <p:cNvSpPr txBox="1"/>
            <p:nvPr/>
          </p:nvSpPr>
          <p:spPr>
            <a:xfrm>
              <a:off x="9364298" y="3940260"/>
              <a:ext cx="271051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Nodos informáticos densos</a:t>
              </a:r>
              <a:endParaRPr/>
            </a:p>
          </p:txBody>
        </p:sp>
        <p:pic>
          <p:nvPicPr>
            <p:cNvPr id="813" name="Google Shape;813;p43"/>
            <p:cNvPicPr preferRelativeResize="0"/>
            <p:nvPr/>
          </p:nvPicPr>
          <p:blipFill rotWithShape="1">
            <a:blip r:embed="rId4">
              <a:alphaModFix/>
            </a:blip>
            <a:srcRect b="0" l="0" r="0" t="0"/>
            <a:stretch/>
          </p:blipFill>
          <p:spPr>
            <a:xfrm>
              <a:off x="8763150" y="3874587"/>
              <a:ext cx="469900" cy="469900"/>
            </a:xfrm>
            <a:prstGeom prst="rect">
              <a:avLst/>
            </a:prstGeom>
            <a:noFill/>
            <a:ln>
              <a:noFill/>
            </a:ln>
          </p:spPr>
        </p:pic>
        <p:pic>
          <p:nvPicPr>
            <p:cNvPr id="814" name="Google Shape;814;p43"/>
            <p:cNvPicPr preferRelativeResize="0"/>
            <p:nvPr/>
          </p:nvPicPr>
          <p:blipFill rotWithShape="1">
            <a:blip r:embed="rId4">
              <a:alphaModFix/>
            </a:blip>
            <a:srcRect b="0" l="0" r="0" t="0"/>
            <a:stretch/>
          </p:blipFill>
          <p:spPr>
            <a:xfrm>
              <a:off x="7871057" y="3874587"/>
              <a:ext cx="469900" cy="469900"/>
            </a:xfrm>
            <a:prstGeom prst="rect">
              <a:avLst/>
            </a:prstGeom>
            <a:noFill/>
            <a:ln>
              <a:noFill/>
            </a:ln>
          </p:spPr>
        </p:pic>
        <p:pic>
          <p:nvPicPr>
            <p:cNvPr id="815" name="Google Shape;815;p43"/>
            <p:cNvPicPr preferRelativeResize="0"/>
            <p:nvPr/>
          </p:nvPicPr>
          <p:blipFill rotWithShape="1">
            <a:blip r:embed="rId4">
              <a:alphaModFix/>
            </a:blip>
            <a:srcRect b="0" l="0" r="0" t="0"/>
            <a:stretch/>
          </p:blipFill>
          <p:spPr>
            <a:xfrm>
              <a:off x="7882206" y="2910627"/>
              <a:ext cx="469900" cy="469900"/>
            </a:xfrm>
            <a:prstGeom prst="rect">
              <a:avLst/>
            </a:prstGeom>
            <a:noFill/>
            <a:ln>
              <a:noFill/>
            </a:ln>
          </p:spPr>
        </p:pic>
        <p:sp>
          <p:nvSpPr>
            <p:cNvPr id="816" name="Google Shape;816;p43"/>
            <p:cNvSpPr/>
            <p:nvPr/>
          </p:nvSpPr>
          <p:spPr>
            <a:xfrm>
              <a:off x="2107225" y="1750740"/>
              <a:ext cx="1599815" cy="4145082"/>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7" name="Google Shape;817;p43"/>
            <p:cNvSpPr/>
            <p:nvPr/>
          </p:nvSpPr>
          <p:spPr>
            <a:xfrm>
              <a:off x="7140342" y="1862254"/>
              <a:ext cx="1967342" cy="517513"/>
            </a:xfrm>
            <a:prstGeom prst="roundRect">
              <a:avLst>
                <a:gd fmla="val 16667" name="adj"/>
              </a:avLst>
            </a:prstGeom>
            <a:gradFill>
              <a:gsLst>
                <a:gs pos="0">
                  <a:schemeClr val="accent5"/>
                </a:gs>
                <a:gs pos="74000">
                  <a:srgbClr val="86A1BC"/>
                </a:gs>
                <a:gs pos="83000">
                  <a:srgbClr val="86A1BC"/>
                </a:gs>
                <a:gs pos="100000">
                  <a:srgbClr val="AEC0D2"/>
                </a:gs>
              </a:gsLst>
              <a:lin ang="5400000" scaled="0"/>
            </a:gra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8" name="Google Shape;818;p43"/>
            <p:cNvSpPr txBox="1"/>
            <p:nvPr/>
          </p:nvSpPr>
          <p:spPr>
            <a:xfrm>
              <a:off x="9209269" y="1814788"/>
              <a:ext cx="273374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Clientes SQL/herramientas de inteligencia empresarial</a:t>
              </a:r>
              <a:endParaRPr/>
            </a:p>
          </p:txBody>
        </p:sp>
        <p:sp>
          <p:nvSpPr>
            <p:cNvPr id="819" name="Google Shape;819;p43"/>
            <p:cNvSpPr/>
            <p:nvPr/>
          </p:nvSpPr>
          <p:spPr>
            <a:xfrm>
              <a:off x="7043672" y="4806173"/>
              <a:ext cx="2409700" cy="826031"/>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0" name="Google Shape;820;p43"/>
            <p:cNvPicPr preferRelativeResize="0"/>
            <p:nvPr/>
          </p:nvPicPr>
          <p:blipFill rotWithShape="1">
            <a:blip r:embed="rId5">
              <a:alphaModFix/>
            </a:blip>
            <a:srcRect b="0" l="0" r="0" t="0"/>
            <a:stretch/>
          </p:blipFill>
          <p:spPr>
            <a:xfrm>
              <a:off x="7405956" y="4874652"/>
              <a:ext cx="711200" cy="711200"/>
            </a:xfrm>
            <a:prstGeom prst="rect">
              <a:avLst/>
            </a:prstGeom>
            <a:noFill/>
            <a:ln>
              <a:noFill/>
            </a:ln>
          </p:spPr>
        </p:pic>
        <p:pic>
          <p:nvPicPr>
            <p:cNvPr id="821" name="Google Shape;821;p43"/>
            <p:cNvPicPr preferRelativeResize="0"/>
            <p:nvPr/>
          </p:nvPicPr>
          <p:blipFill rotWithShape="1">
            <a:blip r:embed="rId6">
              <a:alphaModFix/>
            </a:blip>
            <a:srcRect b="0" l="0" r="0" t="0"/>
            <a:stretch/>
          </p:blipFill>
          <p:spPr>
            <a:xfrm>
              <a:off x="8335529" y="4880511"/>
              <a:ext cx="711200" cy="711200"/>
            </a:xfrm>
            <a:prstGeom prst="rect">
              <a:avLst/>
            </a:prstGeom>
            <a:noFill/>
            <a:ln>
              <a:noFill/>
            </a:ln>
          </p:spPr>
        </p:pic>
        <p:sp>
          <p:nvSpPr>
            <p:cNvPr id="822" name="Google Shape;822;p43"/>
            <p:cNvSpPr txBox="1"/>
            <p:nvPr/>
          </p:nvSpPr>
          <p:spPr>
            <a:xfrm>
              <a:off x="9671745" y="4859923"/>
              <a:ext cx="19944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Amazon DynamoDB</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s-ES" sz="1600">
                  <a:solidFill>
                    <a:schemeClr val="dk1"/>
                  </a:solidFill>
                  <a:latin typeface="Arial"/>
                  <a:ea typeface="Arial"/>
                  <a:cs typeface="Arial"/>
                  <a:sym typeface="Arial"/>
                </a:rPr>
                <a:t>Amazon S3</a:t>
              </a:r>
              <a:endParaRPr/>
            </a:p>
          </p:txBody>
        </p:sp>
        <p:cxnSp>
          <p:nvCxnSpPr>
            <p:cNvPr id="823" name="Google Shape;823;p43"/>
            <p:cNvCxnSpPr/>
            <p:nvPr/>
          </p:nvCxnSpPr>
          <p:spPr>
            <a:xfrm rot="10800000">
              <a:off x="3838288" y="2379767"/>
              <a:ext cx="2807839" cy="1638162"/>
            </a:xfrm>
            <a:prstGeom prst="straightConnector1">
              <a:avLst/>
            </a:prstGeom>
            <a:noFill/>
            <a:ln cap="flat" cmpd="sng" w="9525">
              <a:solidFill>
                <a:schemeClr val="accent1"/>
              </a:solidFill>
              <a:prstDash val="solid"/>
              <a:miter lim="800000"/>
              <a:headEnd len="sm" w="sm" type="none"/>
              <a:tailEnd len="sm" w="sm" type="none"/>
            </a:ln>
          </p:spPr>
        </p:cxnSp>
        <p:cxnSp>
          <p:nvCxnSpPr>
            <p:cNvPr id="824" name="Google Shape;824;p43"/>
            <p:cNvCxnSpPr/>
            <p:nvPr/>
          </p:nvCxnSpPr>
          <p:spPr>
            <a:xfrm flipH="1">
              <a:off x="3838288" y="4021706"/>
              <a:ext cx="2783191" cy="1239579"/>
            </a:xfrm>
            <a:prstGeom prst="straightConnector1">
              <a:avLst/>
            </a:prstGeom>
            <a:noFill/>
            <a:ln cap="flat" cmpd="sng" w="9525">
              <a:solidFill>
                <a:schemeClr val="accent1"/>
              </a:solidFill>
              <a:prstDash val="solid"/>
              <a:miter lim="800000"/>
              <a:headEnd len="sm" w="sm" type="none"/>
              <a:tailEnd len="sm" w="sm" type="none"/>
            </a:ln>
          </p:spPr>
        </p:cxnSp>
      </p:grpSp>
      <p:sp>
        <p:nvSpPr>
          <p:cNvPr id="825" name="Google Shape;825;p43"/>
          <p:cNvSpPr txBox="1"/>
          <p:nvPr>
            <p:ph idx="11" type="ftr"/>
          </p:nvPr>
        </p:nvSpPr>
        <p:spPr>
          <a:xfrm>
            <a:off x="419100" y="6356350"/>
            <a:ext cx="488606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826" name="Google Shape;826;p4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4"/>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Automatización y escalado</a:t>
            </a:r>
            <a:endParaRPr/>
          </a:p>
        </p:txBody>
      </p:sp>
      <p:grpSp>
        <p:nvGrpSpPr>
          <p:cNvPr descr="you can automate monitoring and scaling Amazon Redshift implementations." id="833" name="Google Shape;833;p44"/>
          <p:cNvGrpSpPr/>
          <p:nvPr/>
        </p:nvGrpSpPr>
        <p:grpSpPr>
          <a:xfrm>
            <a:off x="1992436" y="1341436"/>
            <a:ext cx="8207128" cy="5248855"/>
            <a:chOff x="1634667" y="1341436"/>
            <a:chExt cx="8207128" cy="5248855"/>
          </a:xfrm>
        </p:grpSpPr>
        <p:pic>
          <p:nvPicPr>
            <p:cNvPr id="834" name="Google Shape;834;p44"/>
            <p:cNvPicPr preferRelativeResize="0"/>
            <p:nvPr/>
          </p:nvPicPr>
          <p:blipFill rotWithShape="1">
            <a:blip r:embed="rId3">
              <a:alphaModFix/>
            </a:blip>
            <a:srcRect b="0" l="0" r="0" t="0"/>
            <a:stretch/>
          </p:blipFill>
          <p:spPr>
            <a:xfrm>
              <a:off x="1634667" y="1341436"/>
              <a:ext cx="4417786" cy="5248855"/>
            </a:xfrm>
            <a:prstGeom prst="rect">
              <a:avLst/>
            </a:prstGeom>
            <a:noFill/>
            <a:ln>
              <a:noFill/>
            </a:ln>
          </p:spPr>
        </p:pic>
        <p:pic>
          <p:nvPicPr>
            <p:cNvPr id="835" name="Google Shape;835;p44"/>
            <p:cNvPicPr preferRelativeResize="0"/>
            <p:nvPr/>
          </p:nvPicPr>
          <p:blipFill rotWithShape="1">
            <a:blip r:embed="rId4">
              <a:alphaModFix/>
            </a:blip>
            <a:srcRect b="0" l="0" r="0" t="0"/>
            <a:stretch/>
          </p:blipFill>
          <p:spPr>
            <a:xfrm>
              <a:off x="6096000" y="1341436"/>
              <a:ext cx="1915886" cy="3207996"/>
            </a:xfrm>
            <a:prstGeom prst="rect">
              <a:avLst/>
            </a:prstGeom>
            <a:noFill/>
            <a:ln>
              <a:noFill/>
            </a:ln>
          </p:spPr>
        </p:pic>
        <p:sp>
          <p:nvSpPr>
            <p:cNvPr id="836" name="Google Shape;836;p44"/>
            <p:cNvSpPr txBox="1"/>
            <p:nvPr/>
          </p:nvSpPr>
          <p:spPr>
            <a:xfrm>
              <a:off x="8355491" y="1785256"/>
              <a:ext cx="14863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Administrar</a:t>
              </a:r>
              <a:endParaRPr sz="1800">
                <a:solidFill>
                  <a:schemeClr val="dk1"/>
                </a:solidFill>
                <a:latin typeface="Arial"/>
                <a:ea typeface="Arial"/>
                <a:cs typeface="Arial"/>
                <a:sym typeface="Arial"/>
              </a:endParaRPr>
            </a:p>
          </p:txBody>
        </p:sp>
        <p:sp>
          <p:nvSpPr>
            <p:cNvPr id="837" name="Google Shape;837;p44"/>
            <p:cNvSpPr txBox="1"/>
            <p:nvPr/>
          </p:nvSpPr>
          <p:spPr>
            <a:xfrm>
              <a:off x="8359146" y="3331049"/>
              <a:ext cx="14782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Monitorizar</a:t>
              </a:r>
              <a:endParaRPr sz="1800">
                <a:solidFill>
                  <a:schemeClr val="dk1"/>
                </a:solidFill>
                <a:latin typeface="Arial"/>
                <a:ea typeface="Arial"/>
                <a:cs typeface="Arial"/>
                <a:sym typeface="Arial"/>
              </a:endParaRPr>
            </a:p>
          </p:txBody>
        </p:sp>
        <p:sp>
          <p:nvSpPr>
            <p:cNvPr id="838" name="Google Shape;838;p44"/>
            <p:cNvSpPr txBox="1"/>
            <p:nvPr/>
          </p:nvSpPr>
          <p:spPr>
            <a:xfrm>
              <a:off x="8355491" y="5165072"/>
              <a:ext cx="10358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Escalar</a:t>
              </a:r>
              <a:endParaRPr sz="1800">
                <a:solidFill>
                  <a:schemeClr val="dk1"/>
                </a:solidFill>
                <a:latin typeface="Arial"/>
                <a:ea typeface="Arial"/>
                <a:cs typeface="Arial"/>
                <a:sym typeface="Arial"/>
              </a:endParaRPr>
            </a:p>
          </p:txBody>
        </p:sp>
        <p:sp>
          <p:nvSpPr>
            <p:cNvPr id="839" name="Google Shape;839;p44"/>
            <p:cNvSpPr/>
            <p:nvPr/>
          </p:nvSpPr>
          <p:spPr>
            <a:xfrm>
              <a:off x="7049585" y="4942113"/>
              <a:ext cx="478971" cy="731520"/>
            </a:xfrm>
            <a:prstGeom prst="up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44"/>
            <p:cNvSpPr/>
            <p:nvPr/>
          </p:nvSpPr>
          <p:spPr>
            <a:xfrm>
              <a:off x="7174770" y="5916453"/>
              <a:ext cx="228600" cy="65314"/>
            </a:xfrm>
            <a:prstGeom prst="rect">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1" name="Google Shape;841;p44"/>
            <p:cNvSpPr/>
            <p:nvPr/>
          </p:nvSpPr>
          <p:spPr>
            <a:xfrm>
              <a:off x="7174770" y="5702613"/>
              <a:ext cx="228600" cy="182880"/>
            </a:xfrm>
            <a:prstGeom prst="rect">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2" name="Google Shape;842;p44"/>
            <p:cNvSpPr/>
            <p:nvPr/>
          </p:nvSpPr>
          <p:spPr>
            <a:xfrm rot="10800000">
              <a:off x="6533792" y="5250247"/>
              <a:ext cx="478971" cy="731520"/>
            </a:xfrm>
            <a:prstGeom prst="upArrow">
              <a:avLst>
                <a:gd fmla="val 50000" name="adj1"/>
                <a:gd fmla="val 50000" name="adj2"/>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3" name="Google Shape;843;p44"/>
            <p:cNvSpPr/>
            <p:nvPr/>
          </p:nvSpPr>
          <p:spPr>
            <a:xfrm rot="10800000">
              <a:off x="6658978" y="4942113"/>
              <a:ext cx="228600" cy="65314"/>
            </a:xfrm>
            <a:prstGeom prst="rect">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44"/>
            <p:cNvSpPr/>
            <p:nvPr/>
          </p:nvSpPr>
          <p:spPr>
            <a:xfrm rot="10800000">
              <a:off x="6658978" y="5038387"/>
              <a:ext cx="228600" cy="182880"/>
            </a:xfrm>
            <a:prstGeom prst="rect">
              <a:avLst/>
            </a:prstGeom>
            <a:solidFill>
              <a:schemeClr val="accent1"/>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45" name="Google Shape;845;p44"/>
          <p:cNvSpPr txBox="1"/>
          <p:nvPr>
            <p:ph idx="11" type="ftr"/>
          </p:nvPr>
        </p:nvSpPr>
        <p:spPr>
          <a:xfrm>
            <a:off x="419100" y="6356350"/>
            <a:ext cx="547919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846" name="Google Shape;846;p44"/>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Compatibilidad</a:t>
            </a:r>
            <a:endParaRPr/>
          </a:p>
        </p:txBody>
      </p:sp>
      <p:pic>
        <p:nvPicPr>
          <p:cNvPr id="853" name="Google Shape;853;p45"/>
          <p:cNvPicPr preferRelativeResize="0"/>
          <p:nvPr/>
        </p:nvPicPr>
        <p:blipFill rotWithShape="1">
          <a:blip r:embed="rId3">
            <a:alphaModFix/>
          </a:blip>
          <a:srcRect b="0" l="0" r="0" t="0"/>
          <a:stretch/>
        </p:blipFill>
        <p:spPr>
          <a:xfrm>
            <a:off x="1696016" y="1471339"/>
            <a:ext cx="8799966" cy="3915321"/>
          </a:xfrm>
          <a:prstGeom prst="rect">
            <a:avLst/>
          </a:prstGeom>
          <a:noFill/>
          <a:ln>
            <a:noFill/>
          </a:ln>
        </p:spPr>
      </p:pic>
      <p:sp>
        <p:nvSpPr>
          <p:cNvPr id="854" name="Google Shape;854;p45"/>
          <p:cNvSpPr txBox="1"/>
          <p:nvPr>
            <p:ph idx="11" type="ftr"/>
          </p:nvPr>
        </p:nvSpPr>
        <p:spPr>
          <a:xfrm>
            <a:off x="419100" y="6356350"/>
            <a:ext cx="51002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855" name="Google Shape;855;p4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Casos de uso de Amazon Redshift</a:t>
            </a:r>
            <a:endParaRPr/>
          </a:p>
        </p:txBody>
      </p:sp>
      <p:sp>
        <p:nvSpPr>
          <p:cNvPr id="862" name="Google Shape;862;p46"/>
          <p:cNvSpPr txBox="1"/>
          <p:nvPr>
            <p:ph idx="1" type="body"/>
          </p:nvPr>
        </p:nvSpPr>
        <p:spPr>
          <a:xfrm>
            <a:off x="238538" y="1440305"/>
            <a:ext cx="11330609" cy="4913308"/>
          </a:xfrm>
          <a:prstGeom prst="rect">
            <a:avLst/>
          </a:prstGeom>
          <a:noFill/>
          <a:ln>
            <a:noFill/>
          </a:ln>
        </p:spPr>
        <p:txBody>
          <a:bodyPr anchorCtr="0" anchor="t" bIns="45700" lIns="91425" spcFirstLastPara="1" rIns="91425" wrap="square" tIns="45700">
            <a:normAutofit lnSpcReduction="10000"/>
          </a:bodyPr>
          <a:lstStyle/>
          <a:p>
            <a:pPr indent="-457200" lvl="1" marL="457200" rtl="0" algn="just">
              <a:lnSpc>
                <a:spcPct val="100000"/>
              </a:lnSpc>
              <a:spcBef>
                <a:spcPts val="0"/>
              </a:spcBef>
              <a:spcAft>
                <a:spcPts val="0"/>
              </a:spcAft>
              <a:buClr>
                <a:schemeClr val="dk1"/>
              </a:buClr>
              <a:buSzPts val="2800"/>
              <a:buChar char="•"/>
            </a:pPr>
            <a:r>
              <a:rPr lang="es-ES" sz="2800"/>
              <a:t>Almacenamiento de datos empresariales</a:t>
            </a:r>
            <a:endParaRPr/>
          </a:p>
          <a:p>
            <a:pPr indent="-457200" lvl="2" marL="914400" rtl="0" algn="just">
              <a:lnSpc>
                <a:spcPct val="100000"/>
              </a:lnSpc>
              <a:spcBef>
                <a:spcPts val="1600"/>
              </a:spcBef>
              <a:spcAft>
                <a:spcPts val="0"/>
              </a:spcAft>
              <a:buClr>
                <a:schemeClr val="dk1"/>
              </a:buClr>
              <a:buSzPts val="2400"/>
              <a:buChar char="•"/>
            </a:pPr>
            <a:r>
              <a:rPr lang="es-ES" sz="2400"/>
              <a:t>Migración a un ritmo cómodo para los clientes</a:t>
            </a:r>
            <a:endParaRPr/>
          </a:p>
          <a:p>
            <a:pPr indent="-457200" lvl="2" marL="914400" rtl="0" algn="just">
              <a:lnSpc>
                <a:spcPct val="100000"/>
              </a:lnSpc>
              <a:spcBef>
                <a:spcPts val="1600"/>
              </a:spcBef>
              <a:spcAft>
                <a:spcPts val="0"/>
              </a:spcAft>
              <a:buClr>
                <a:schemeClr val="dk1"/>
              </a:buClr>
              <a:buSzPts val="2400"/>
              <a:buChar char="•"/>
            </a:pPr>
            <a:r>
              <a:rPr lang="es-ES" sz="2400"/>
              <a:t>Experimentación sin un gran costo o compromiso inicial</a:t>
            </a:r>
            <a:endParaRPr/>
          </a:p>
          <a:p>
            <a:pPr indent="-457200" lvl="2" marL="914400" rtl="0" algn="just">
              <a:lnSpc>
                <a:spcPct val="100000"/>
              </a:lnSpc>
              <a:spcBef>
                <a:spcPts val="1600"/>
              </a:spcBef>
              <a:spcAft>
                <a:spcPts val="0"/>
              </a:spcAft>
              <a:buClr>
                <a:schemeClr val="dk1"/>
              </a:buClr>
              <a:buSzPts val="2400"/>
              <a:buChar char="•"/>
            </a:pPr>
            <a:r>
              <a:rPr lang="es-ES" sz="2400"/>
              <a:t>Respuesta más rápida a las necesidades del negocio</a:t>
            </a:r>
            <a:endParaRPr/>
          </a:p>
          <a:p>
            <a:pPr indent="-457200" lvl="1" marL="457200" rtl="0" algn="just">
              <a:lnSpc>
                <a:spcPct val="100000"/>
              </a:lnSpc>
              <a:spcBef>
                <a:spcPts val="1600"/>
              </a:spcBef>
              <a:spcAft>
                <a:spcPts val="0"/>
              </a:spcAft>
              <a:buClr>
                <a:schemeClr val="dk1"/>
              </a:buClr>
              <a:buSzPts val="2800"/>
              <a:buChar char="•"/>
            </a:pPr>
            <a:r>
              <a:rPr lang="es-ES" sz="2800"/>
              <a:t>Big data</a:t>
            </a:r>
            <a:endParaRPr/>
          </a:p>
          <a:p>
            <a:pPr indent="-457200" lvl="2" marL="914400" rtl="0" algn="just">
              <a:lnSpc>
                <a:spcPct val="100000"/>
              </a:lnSpc>
              <a:spcBef>
                <a:spcPts val="1600"/>
              </a:spcBef>
              <a:spcAft>
                <a:spcPts val="0"/>
              </a:spcAft>
              <a:buClr>
                <a:schemeClr val="dk1"/>
              </a:buClr>
              <a:buSzPts val="2400"/>
              <a:buChar char="•"/>
            </a:pPr>
            <a:r>
              <a:rPr lang="es-ES" sz="2400"/>
              <a:t>Precios bajos para clientes pequeños</a:t>
            </a:r>
            <a:endParaRPr/>
          </a:p>
          <a:p>
            <a:pPr indent="-457200" lvl="2" marL="914400" rtl="0" algn="l">
              <a:lnSpc>
                <a:spcPct val="100000"/>
              </a:lnSpc>
              <a:spcBef>
                <a:spcPts val="1600"/>
              </a:spcBef>
              <a:spcAft>
                <a:spcPts val="0"/>
              </a:spcAft>
              <a:buClr>
                <a:schemeClr val="dk1"/>
              </a:buClr>
              <a:buSzPts val="2400"/>
              <a:buChar char="•"/>
            </a:pPr>
            <a:r>
              <a:rPr lang="es-ES" sz="2400"/>
              <a:t>Servicio administrado para una implementación y mantenimiento sencillos</a:t>
            </a:r>
            <a:endParaRPr/>
          </a:p>
          <a:p>
            <a:pPr indent="-457200" lvl="2" marL="914400" rtl="0" algn="l">
              <a:lnSpc>
                <a:spcPct val="100000"/>
              </a:lnSpc>
              <a:spcBef>
                <a:spcPts val="1600"/>
              </a:spcBef>
              <a:spcAft>
                <a:spcPts val="0"/>
              </a:spcAft>
              <a:buClr>
                <a:schemeClr val="dk1"/>
              </a:buClr>
              <a:buSzPts val="2400"/>
              <a:buChar char="•"/>
            </a:pPr>
            <a:r>
              <a:rPr lang="es-ES" sz="2400"/>
              <a:t>Mayor enfoque en los datos y menor enfoque en la administración </a:t>
            </a:r>
            <a:br>
              <a:rPr lang="es-ES" sz="2400"/>
            </a:br>
            <a:r>
              <a:rPr lang="es-ES" sz="2400"/>
              <a:t>de la base de datos</a:t>
            </a:r>
            <a:endParaRPr/>
          </a:p>
        </p:txBody>
      </p:sp>
      <p:pic>
        <p:nvPicPr>
          <p:cNvPr id="863" name="Google Shape;863;p46"/>
          <p:cNvPicPr preferRelativeResize="0"/>
          <p:nvPr/>
        </p:nvPicPr>
        <p:blipFill rotWithShape="1">
          <a:blip r:embed="rId3">
            <a:alphaModFix/>
          </a:blip>
          <a:srcRect b="0" l="0" r="0" t="0"/>
          <a:stretch/>
        </p:blipFill>
        <p:spPr>
          <a:xfrm>
            <a:off x="9316813" y="2504758"/>
            <a:ext cx="2333614" cy="2252866"/>
          </a:xfrm>
          <a:prstGeom prst="rect">
            <a:avLst/>
          </a:prstGeom>
          <a:noFill/>
          <a:ln>
            <a:noFill/>
          </a:ln>
        </p:spPr>
      </p:pic>
      <p:sp>
        <p:nvSpPr>
          <p:cNvPr id="864" name="Google Shape;864;p46"/>
          <p:cNvSpPr txBox="1"/>
          <p:nvPr>
            <p:ph idx="11" type="ftr"/>
          </p:nvPr>
        </p:nvSpPr>
        <p:spPr>
          <a:xfrm>
            <a:off x="419100" y="6356350"/>
            <a:ext cx="639359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865" name="Google Shape;865;p4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Casos de uso de Amazon Redshift 2</a:t>
            </a:r>
            <a:endParaRPr/>
          </a:p>
        </p:txBody>
      </p:sp>
      <p:sp>
        <p:nvSpPr>
          <p:cNvPr id="872" name="Google Shape;872;p47"/>
          <p:cNvSpPr txBox="1"/>
          <p:nvPr>
            <p:ph idx="1" type="body"/>
          </p:nvPr>
        </p:nvSpPr>
        <p:spPr>
          <a:xfrm>
            <a:off x="238538" y="1440305"/>
            <a:ext cx="9214834" cy="4913308"/>
          </a:xfrm>
          <a:prstGeom prst="rect">
            <a:avLst/>
          </a:prstGeom>
          <a:noFill/>
          <a:ln>
            <a:noFill/>
          </a:ln>
        </p:spPr>
        <p:txBody>
          <a:bodyPr anchorCtr="0" anchor="t" bIns="45700" lIns="91425" spcFirstLastPara="1" rIns="91425" wrap="square" tIns="45700">
            <a:normAutofit/>
          </a:bodyPr>
          <a:lstStyle/>
          <a:p>
            <a:pPr indent="-457200" lvl="1" marL="457200" rtl="0" algn="just">
              <a:lnSpc>
                <a:spcPct val="100000"/>
              </a:lnSpc>
              <a:spcBef>
                <a:spcPts val="0"/>
              </a:spcBef>
              <a:spcAft>
                <a:spcPts val="0"/>
              </a:spcAft>
              <a:buClr>
                <a:schemeClr val="dk1"/>
              </a:buClr>
              <a:buSzPts val="2800"/>
              <a:buChar char="•"/>
            </a:pPr>
            <a:r>
              <a:rPr lang="es-ES" sz="2800"/>
              <a:t>Software como servicio (SaaS)</a:t>
            </a:r>
            <a:endParaRPr/>
          </a:p>
          <a:p>
            <a:pPr indent="-457200" lvl="2" marL="914400" rtl="0" algn="l">
              <a:lnSpc>
                <a:spcPct val="100000"/>
              </a:lnSpc>
              <a:spcBef>
                <a:spcPts val="1600"/>
              </a:spcBef>
              <a:spcAft>
                <a:spcPts val="0"/>
              </a:spcAft>
              <a:buClr>
                <a:schemeClr val="dk1"/>
              </a:buClr>
              <a:buSzPts val="2400"/>
              <a:buChar char="•"/>
            </a:pPr>
            <a:r>
              <a:rPr lang="es-ES" sz="2400"/>
              <a:t>Escalado de la capacidad del almacenamiento de datos </a:t>
            </a:r>
            <a:br>
              <a:rPr lang="es-ES" sz="2400"/>
            </a:br>
            <a:r>
              <a:rPr lang="es-ES" sz="2400"/>
              <a:t>a medida que crece la demanda</a:t>
            </a:r>
            <a:endParaRPr/>
          </a:p>
          <a:p>
            <a:pPr indent="-457200" lvl="2" marL="914400" rtl="0" algn="l">
              <a:lnSpc>
                <a:spcPct val="100000"/>
              </a:lnSpc>
              <a:spcBef>
                <a:spcPts val="800"/>
              </a:spcBef>
              <a:spcAft>
                <a:spcPts val="0"/>
              </a:spcAft>
              <a:buClr>
                <a:schemeClr val="dk1"/>
              </a:buClr>
              <a:buSzPts val="2400"/>
              <a:buChar char="•"/>
            </a:pPr>
            <a:r>
              <a:rPr lang="es-ES" sz="2400"/>
              <a:t>Incorporación de la funcionalidad de análisis </a:t>
            </a:r>
            <a:br>
              <a:rPr lang="es-ES" sz="2400"/>
            </a:br>
            <a:r>
              <a:rPr lang="es-ES" sz="2400"/>
              <a:t>en las aplicaciones</a:t>
            </a:r>
            <a:endParaRPr/>
          </a:p>
          <a:p>
            <a:pPr indent="-457200" lvl="2" marL="914400" rtl="0" algn="just">
              <a:lnSpc>
                <a:spcPct val="100000"/>
              </a:lnSpc>
              <a:spcBef>
                <a:spcPts val="800"/>
              </a:spcBef>
              <a:spcAft>
                <a:spcPts val="0"/>
              </a:spcAft>
              <a:buClr>
                <a:schemeClr val="dk1"/>
              </a:buClr>
              <a:buSzPts val="2400"/>
              <a:buChar char="•"/>
            </a:pPr>
            <a:r>
              <a:rPr lang="es-ES" sz="2400"/>
              <a:t>Reducción de los costos de hardware y software</a:t>
            </a:r>
            <a:endParaRPr/>
          </a:p>
          <a:p>
            <a:pPr indent="-304800" lvl="2" marL="914400" rtl="0" algn="just">
              <a:lnSpc>
                <a:spcPct val="100000"/>
              </a:lnSpc>
              <a:spcBef>
                <a:spcPts val="800"/>
              </a:spcBef>
              <a:spcAft>
                <a:spcPts val="0"/>
              </a:spcAft>
              <a:buClr>
                <a:schemeClr val="dk1"/>
              </a:buClr>
              <a:buSzPts val="2400"/>
              <a:buNone/>
            </a:pPr>
            <a:r>
              <a:t/>
            </a:r>
            <a:endParaRPr sz="2400"/>
          </a:p>
          <a:p>
            <a:pPr indent="0" lvl="2" marL="457200" rtl="0" algn="just">
              <a:lnSpc>
                <a:spcPct val="100000"/>
              </a:lnSpc>
              <a:spcBef>
                <a:spcPts val="800"/>
              </a:spcBef>
              <a:spcAft>
                <a:spcPts val="0"/>
              </a:spcAft>
              <a:buClr>
                <a:schemeClr val="dk1"/>
              </a:buClr>
              <a:buSzPts val="2400"/>
              <a:buNone/>
            </a:pPr>
            <a:r>
              <a:t/>
            </a:r>
            <a:endParaRPr sz="2400"/>
          </a:p>
        </p:txBody>
      </p:sp>
      <p:pic>
        <p:nvPicPr>
          <p:cNvPr id="873" name="Google Shape;873;p47"/>
          <p:cNvPicPr preferRelativeResize="0"/>
          <p:nvPr/>
        </p:nvPicPr>
        <p:blipFill rotWithShape="1">
          <a:blip r:embed="rId3">
            <a:alphaModFix/>
          </a:blip>
          <a:srcRect b="0" l="0" r="0" t="0"/>
          <a:stretch/>
        </p:blipFill>
        <p:spPr>
          <a:xfrm>
            <a:off x="9108488" y="1440305"/>
            <a:ext cx="2640330" cy="1682334"/>
          </a:xfrm>
          <a:prstGeom prst="rect">
            <a:avLst/>
          </a:prstGeom>
          <a:noFill/>
          <a:ln>
            <a:noFill/>
          </a:ln>
        </p:spPr>
      </p:pic>
      <p:sp>
        <p:nvSpPr>
          <p:cNvPr id="874" name="Google Shape;874;p47"/>
          <p:cNvSpPr txBox="1"/>
          <p:nvPr>
            <p:ph idx="11" type="ftr"/>
          </p:nvPr>
        </p:nvSpPr>
        <p:spPr>
          <a:xfrm>
            <a:off x="419100" y="6356350"/>
            <a:ext cx="68466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875" name="Google Shape;875;p4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s-ES"/>
              <a:t>Aprendizajes clave de la sección 3</a:t>
            </a:r>
            <a:endParaRPr/>
          </a:p>
        </p:txBody>
      </p:sp>
      <p:pic>
        <p:nvPicPr>
          <p:cNvPr id="881" name="Google Shape;881;p48"/>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882" name="Google Shape;882;p48"/>
          <p:cNvSpPr txBox="1"/>
          <p:nvPr>
            <p:ph idx="1" type="body"/>
          </p:nvPr>
        </p:nvSpPr>
        <p:spPr>
          <a:xfrm>
            <a:off x="5714473" y="1178376"/>
            <a:ext cx="6172727" cy="48149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s-ES" sz="2400"/>
              <a:t>Características de Amazon Redshift:</a:t>
            </a:r>
            <a:endParaRPr/>
          </a:p>
          <a:p>
            <a:pPr indent="-228600" lvl="0" marL="228600" rtl="0" algn="l">
              <a:lnSpc>
                <a:spcPct val="100000"/>
              </a:lnSpc>
              <a:spcBef>
                <a:spcPts val="1000"/>
              </a:spcBef>
              <a:spcAft>
                <a:spcPts val="0"/>
              </a:spcAft>
              <a:buClr>
                <a:schemeClr val="dk1"/>
              </a:buClr>
              <a:buSzPts val="2400"/>
              <a:buChar char="•"/>
            </a:pPr>
            <a:r>
              <a:rPr lang="es-ES" sz="2400"/>
              <a:t>Servicio de almacenamiento de datos rápido y completamente administrado</a:t>
            </a:r>
            <a:endParaRPr sz="2400"/>
          </a:p>
          <a:p>
            <a:pPr indent="-228600" lvl="0" marL="228600" rtl="0" algn="l">
              <a:lnSpc>
                <a:spcPct val="100000"/>
              </a:lnSpc>
              <a:spcBef>
                <a:spcPts val="1000"/>
              </a:spcBef>
              <a:spcAft>
                <a:spcPts val="0"/>
              </a:spcAft>
              <a:buClr>
                <a:schemeClr val="dk1"/>
              </a:buClr>
              <a:buSzPts val="2400"/>
              <a:buChar char="•"/>
            </a:pPr>
            <a:r>
              <a:rPr lang="es-ES" sz="2400"/>
              <a:t>Escalado sencillo sin tiempo de inactividad</a:t>
            </a:r>
            <a:endParaRPr/>
          </a:p>
          <a:p>
            <a:pPr indent="-228600" lvl="0" marL="228600" rtl="0" algn="l">
              <a:lnSpc>
                <a:spcPct val="100000"/>
              </a:lnSpc>
              <a:spcBef>
                <a:spcPts val="1000"/>
              </a:spcBef>
              <a:spcAft>
                <a:spcPts val="0"/>
              </a:spcAft>
              <a:buClr>
                <a:schemeClr val="dk1"/>
              </a:buClr>
              <a:buSzPts val="2400"/>
              <a:buChar char="•"/>
            </a:pPr>
            <a:r>
              <a:rPr lang="es-ES" sz="2400"/>
              <a:t>Arquitecturas de almacenamiento en columnas y de procesamiento en paralelo</a:t>
            </a:r>
            <a:endParaRPr/>
          </a:p>
          <a:p>
            <a:pPr indent="-228600" lvl="0" marL="228600" rtl="0" algn="l">
              <a:lnSpc>
                <a:spcPct val="100000"/>
              </a:lnSpc>
              <a:spcBef>
                <a:spcPts val="1000"/>
              </a:spcBef>
              <a:spcAft>
                <a:spcPts val="0"/>
              </a:spcAft>
              <a:buClr>
                <a:schemeClr val="dk1"/>
              </a:buClr>
              <a:buSzPts val="2400"/>
              <a:buChar char="•"/>
            </a:pPr>
            <a:r>
              <a:rPr lang="es-ES" sz="2400"/>
              <a:t>Monitorización automática y continua del clúster</a:t>
            </a:r>
            <a:endParaRPr/>
          </a:p>
          <a:p>
            <a:pPr indent="-228600" lvl="0" marL="228600" rtl="0" algn="l">
              <a:lnSpc>
                <a:spcPct val="100000"/>
              </a:lnSpc>
              <a:spcBef>
                <a:spcPts val="1000"/>
              </a:spcBef>
              <a:spcAft>
                <a:spcPts val="0"/>
              </a:spcAft>
              <a:buClr>
                <a:schemeClr val="dk1"/>
              </a:buClr>
              <a:buSzPts val="2400"/>
              <a:buChar char="•"/>
            </a:pPr>
            <a:r>
              <a:rPr lang="es-ES" sz="2400"/>
              <a:t>Cifrado integrado</a:t>
            </a:r>
            <a:endParaRPr/>
          </a:p>
          <a:p>
            <a:pPr indent="0" lvl="1" marL="457200" rtl="0" algn="l">
              <a:lnSpc>
                <a:spcPct val="100000"/>
              </a:lnSpc>
              <a:spcBef>
                <a:spcPts val="500"/>
              </a:spcBef>
              <a:spcAft>
                <a:spcPts val="0"/>
              </a:spcAft>
              <a:buClr>
                <a:schemeClr val="dk1"/>
              </a:buClr>
              <a:buSzPts val="2000"/>
              <a:buNone/>
            </a:pPr>
            <a:r>
              <a:t/>
            </a:r>
            <a:endParaRPr sz="2000"/>
          </a:p>
        </p:txBody>
      </p:sp>
      <p:sp>
        <p:nvSpPr>
          <p:cNvPr id="883" name="Google Shape;883;p4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884" name="Google Shape;884;p48"/>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9"/>
          <p:cNvSpPr txBox="1"/>
          <p:nvPr>
            <p:ph idx="1" type="body"/>
          </p:nvPr>
        </p:nvSpPr>
        <p:spPr>
          <a:xfrm>
            <a:off x="419100" y="2554356"/>
            <a:ext cx="9247414"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Módulo 8: Bases de datos</a:t>
            </a:r>
            <a:endParaRPr/>
          </a:p>
        </p:txBody>
      </p:sp>
      <p:sp>
        <p:nvSpPr>
          <p:cNvPr id="891" name="Google Shape;891;p4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t>Sección 4: Amazon Aurora</a:t>
            </a:r>
            <a:endParaRPr/>
          </a:p>
        </p:txBody>
      </p:sp>
      <p:sp>
        <p:nvSpPr>
          <p:cNvPr id="892" name="Google Shape;892;p49"/>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Amazon Relational Database Service</a:t>
            </a:r>
            <a:endParaRPr/>
          </a:p>
        </p:txBody>
      </p:sp>
      <p:pic>
        <p:nvPicPr>
          <p:cNvPr id="246" name="Google Shape;246;p5"/>
          <p:cNvPicPr preferRelativeResize="0"/>
          <p:nvPr/>
        </p:nvPicPr>
        <p:blipFill rotWithShape="1">
          <a:blip r:embed="rId3">
            <a:alphaModFix/>
          </a:blip>
          <a:srcRect b="0" l="0" r="0" t="0"/>
          <a:stretch/>
        </p:blipFill>
        <p:spPr>
          <a:xfrm>
            <a:off x="5163074" y="2636699"/>
            <a:ext cx="1865852" cy="1865852"/>
          </a:xfrm>
          <a:prstGeom prst="rect">
            <a:avLst/>
          </a:prstGeom>
          <a:noFill/>
          <a:ln>
            <a:noFill/>
          </a:ln>
        </p:spPr>
      </p:pic>
      <p:sp>
        <p:nvSpPr>
          <p:cNvPr id="247" name="Google Shape;247;p5"/>
          <p:cNvSpPr txBox="1"/>
          <p:nvPr/>
        </p:nvSpPr>
        <p:spPr>
          <a:xfrm>
            <a:off x="3180794" y="4943110"/>
            <a:ext cx="5830411" cy="86177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i="0" lang="es-ES" sz="2800" u="none" cap="none" strike="noStrike">
                <a:solidFill>
                  <a:schemeClr val="dk1"/>
                </a:solidFill>
                <a:latin typeface="Arial"/>
                <a:ea typeface="Arial"/>
                <a:cs typeface="Arial"/>
                <a:sym typeface="Arial"/>
              </a:rPr>
              <a:t>Amazon Relational Database Service (Amazon RDS)</a:t>
            </a:r>
            <a:endParaRPr b="0" i="0" sz="6000" u="none" cap="none" strike="noStrike">
              <a:solidFill>
                <a:schemeClr val="dk1"/>
              </a:solidFill>
              <a:latin typeface="Arial"/>
              <a:ea typeface="Arial"/>
              <a:cs typeface="Arial"/>
              <a:sym typeface="Arial"/>
            </a:endParaRPr>
          </a:p>
        </p:txBody>
      </p:sp>
      <p:sp>
        <p:nvSpPr>
          <p:cNvPr id="248" name="Google Shape;248;p5"/>
          <p:cNvSpPr txBox="1"/>
          <p:nvPr>
            <p:ph idx="11" type="ftr"/>
          </p:nvPr>
        </p:nvSpPr>
        <p:spPr>
          <a:xfrm>
            <a:off x="419100" y="6356350"/>
            <a:ext cx="499315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49" name="Google Shape;249;p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Amazon Aurora</a:t>
            </a:r>
            <a:endParaRPr/>
          </a:p>
        </p:txBody>
      </p:sp>
      <p:pic>
        <p:nvPicPr>
          <p:cNvPr id="899" name="Google Shape;899;p50"/>
          <p:cNvPicPr preferRelativeResize="0"/>
          <p:nvPr/>
        </p:nvPicPr>
        <p:blipFill rotWithShape="1">
          <a:blip r:embed="rId3">
            <a:alphaModFix/>
          </a:blip>
          <a:srcRect b="0" l="0" r="0" t="0"/>
          <a:stretch/>
        </p:blipFill>
        <p:spPr>
          <a:xfrm>
            <a:off x="1780110" y="2359208"/>
            <a:ext cx="1669506" cy="1669506"/>
          </a:xfrm>
          <a:prstGeom prst="rect">
            <a:avLst/>
          </a:prstGeom>
          <a:noFill/>
          <a:ln>
            <a:noFill/>
          </a:ln>
        </p:spPr>
      </p:pic>
      <p:sp>
        <p:nvSpPr>
          <p:cNvPr id="900" name="Google Shape;900;p50"/>
          <p:cNvSpPr txBox="1"/>
          <p:nvPr/>
        </p:nvSpPr>
        <p:spPr>
          <a:xfrm>
            <a:off x="287858" y="4532894"/>
            <a:ext cx="4658659" cy="43088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s-ES" sz="2800">
                <a:solidFill>
                  <a:schemeClr val="dk1"/>
                </a:solidFill>
                <a:latin typeface="Arial"/>
                <a:ea typeface="Arial"/>
                <a:cs typeface="Arial"/>
                <a:sym typeface="Arial"/>
              </a:rPr>
              <a:t>Amazon Aurora</a:t>
            </a:r>
            <a:endParaRPr sz="6000">
              <a:solidFill>
                <a:schemeClr val="dk1"/>
              </a:solidFill>
              <a:latin typeface="Arial"/>
              <a:ea typeface="Arial"/>
              <a:cs typeface="Arial"/>
              <a:sym typeface="Arial"/>
            </a:endParaRPr>
          </a:p>
        </p:txBody>
      </p:sp>
      <p:sp>
        <p:nvSpPr>
          <p:cNvPr descr="Amazon Aurora features." id="901" name="Google Shape;901;p50"/>
          <p:cNvSpPr/>
          <p:nvPr/>
        </p:nvSpPr>
        <p:spPr>
          <a:xfrm>
            <a:off x="4919848" y="1764374"/>
            <a:ext cx="6853052" cy="4155163"/>
          </a:xfrm>
          <a:prstGeom prst="roundRect">
            <a:avLst>
              <a:gd fmla="val 8618" name="adj"/>
            </a:avLst>
          </a:prstGeom>
          <a:solidFill>
            <a:schemeClr val="lt1"/>
          </a:solidFill>
          <a:ln cap="flat" cmpd="sng" w="381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chemeClr val="dk1"/>
              </a:solidFill>
              <a:latin typeface="Arial"/>
              <a:ea typeface="Arial"/>
              <a:cs typeface="Arial"/>
              <a:sym typeface="Arial"/>
            </a:endParaRPr>
          </a:p>
        </p:txBody>
      </p:sp>
      <p:sp>
        <p:nvSpPr>
          <p:cNvPr id="902" name="Google Shape;902;p50"/>
          <p:cNvSpPr txBox="1"/>
          <p:nvPr/>
        </p:nvSpPr>
        <p:spPr>
          <a:xfrm>
            <a:off x="4919848" y="1978778"/>
            <a:ext cx="6629601" cy="3768572"/>
          </a:xfrm>
          <a:prstGeom prst="rect">
            <a:avLst/>
          </a:prstGeom>
          <a:noFill/>
          <a:ln>
            <a:noFill/>
          </a:ln>
        </p:spPr>
        <p:txBody>
          <a:bodyPr anchorCtr="0" anchor="t" bIns="91425" lIns="146300" spcFirstLastPara="1" rIns="146300" wrap="square" tIns="91425">
            <a:noAutofit/>
          </a:bodyPr>
          <a:lstStyle/>
          <a:p>
            <a:pPr indent="-342900" lvl="0" marL="342900" marR="0" rtl="0" algn="l">
              <a:lnSpc>
                <a:spcPct val="100000"/>
              </a:lnSpc>
              <a:spcBef>
                <a:spcPts val="0"/>
              </a:spcBef>
              <a:spcAft>
                <a:spcPts val="0"/>
              </a:spcAft>
              <a:buClr>
                <a:srgbClr val="000000"/>
              </a:buClr>
              <a:buSzPts val="1980"/>
              <a:buFont typeface="Arial"/>
              <a:buChar char="•"/>
            </a:pPr>
            <a:r>
              <a:rPr b="0" lang="es-ES" sz="2200">
                <a:solidFill>
                  <a:srgbClr val="000000"/>
                </a:solidFill>
                <a:latin typeface="Arial"/>
                <a:ea typeface="Arial"/>
                <a:cs typeface="Arial"/>
                <a:sym typeface="Arial"/>
              </a:rPr>
              <a:t>Base de datos</a:t>
            </a:r>
            <a:r>
              <a:rPr b="0" lang="es-ES" sz="2200">
                <a:solidFill>
                  <a:schemeClr val="dk1"/>
                </a:solidFill>
                <a:latin typeface="Arial"/>
                <a:ea typeface="Arial"/>
                <a:cs typeface="Arial"/>
                <a:sym typeface="Arial"/>
              </a:rPr>
              <a:t> relacional de </a:t>
            </a:r>
            <a:r>
              <a:rPr b="0" lang="es-ES" sz="2200">
                <a:solidFill>
                  <a:srgbClr val="000000"/>
                </a:solidFill>
                <a:latin typeface="Arial"/>
                <a:ea typeface="Arial"/>
                <a:cs typeface="Arial"/>
                <a:sym typeface="Arial"/>
              </a:rPr>
              <a:t>clase empresarial</a:t>
            </a:r>
            <a:endParaRPr/>
          </a:p>
          <a:p>
            <a:pPr indent="-342900" lvl="0" marL="342900" marR="0" rtl="0" algn="l">
              <a:lnSpc>
                <a:spcPct val="150000"/>
              </a:lnSpc>
              <a:spcBef>
                <a:spcPts val="1200"/>
              </a:spcBef>
              <a:spcAft>
                <a:spcPts val="0"/>
              </a:spcAft>
              <a:buClr>
                <a:srgbClr val="000000"/>
              </a:buClr>
              <a:buSzPts val="1980"/>
              <a:buFont typeface="Arial"/>
              <a:buChar char="•"/>
            </a:pPr>
            <a:r>
              <a:rPr b="0" lang="es-ES" sz="2200">
                <a:solidFill>
                  <a:srgbClr val="000000"/>
                </a:solidFill>
                <a:latin typeface="Arial"/>
                <a:ea typeface="Arial"/>
                <a:cs typeface="Arial"/>
                <a:sym typeface="Arial"/>
              </a:rPr>
              <a:t>Compatibilidad con MySQL</a:t>
            </a:r>
            <a:r>
              <a:rPr b="0" lang="es-ES" sz="2200">
                <a:solidFill>
                  <a:schemeClr val="dk1"/>
                </a:solidFill>
                <a:latin typeface="Arial"/>
                <a:ea typeface="Arial"/>
                <a:cs typeface="Arial"/>
                <a:sym typeface="Arial"/>
              </a:rPr>
              <a:t> o </a:t>
            </a:r>
            <a:r>
              <a:rPr b="0" lang="es-ES" sz="2200">
                <a:solidFill>
                  <a:srgbClr val="000000"/>
                </a:solidFill>
                <a:latin typeface="Arial"/>
                <a:ea typeface="Arial"/>
                <a:cs typeface="Arial"/>
                <a:sym typeface="Arial"/>
              </a:rPr>
              <a:t>PostgreSQL</a:t>
            </a:r>
            <a:endParaRPr b="0" sz="2200">
              <a:solidFill>
                <a:srgbClr val="000000"/>
              </a:solidFill>
              <a:latin typeface="Arial"/>
              <a:ea typeface="Arial"/>
              <a:cs typeface="Arial"/>
              <a:sym typeface="Arial"/>
            </a:endParaRPr>
          </a:p>
          <a:p>
            <a:pPr indent="-342900" lvl="0" marL="342900" marR="0" rtl="0" algn="l">
              <a:lnSpc>
                <a:spcPct val="150000"/>
              </a:lnSpc>
              <a:spcBef>
                <a:spcPts val="1200"/>
              </a:spcBef>
              <a:spcAft>
                <a:spcPts val="0"/>
              </a:spcAft>
              <a:buClr>
                <a:schemeClr val="dk1"/>
              </a:buClr>
              <a:buSzPts val="1980"/>
              <a:buFont typeface="Arial"/>
              <a:buChar char="•"/>
            </a:pPr>
            <a:r>
              <a:rPr b="0" lang="es-ES" sz="2200">
                <a:solidFill>
                  <a:schemeClr val="dk1"/>
                </a:solidFill>
                <a:latin typeface="Arial"/>
                <a:ea typeface="Arial"/>
                <a:cs typeface="Arial"/>
                <a:sym typeface="Arial"/>
              </a:rPr>
              <a:t>Automatización de las tareas que requieren mucho tiempo, como el aprovisionamiento, </a:t>
            </a:r>
            <a:br>
              <a:rPr b="0" lang="es-ES" sz="2200">
                <a:solidFill>
                  <a:schemeClr val="dk1"/>
                </a:solidFill>
                <a:latin typeface="Arial"/>
                <a:ea typeface="Arial"/>
                <a:cs typeface="Arial"/>
                <a:sym typeface="Arial"/>
              </a:rPr>
            </a:br>
            <a:r>
              <a:rPr b="0" lang="es-ES" sz="2200">
                <a:solidFill>
                  <a:schemeClr val="dk1"/>
                </a:solidFill>
                <a:latin typeface="Arial"/>
                <a:ea typeface="Arial"/>
                <a:cs typeface="Arial"/>
                <a:sym typeface="Arial"/>
              </a:rPr>
              <a:t>la implementación de parches, las copias </a:t>
            </a:r>
            <a:br>
              <a:rPr b="0" lang="es-ES" sz="2200">
                <a:solidFill>
                  <a:schemeClr val="dk1"/>
                </a:solidFill>
                <a:latin typeface="Arial"/>
                <a:ea typeface="Arial"/>
                <a:cs typeface="Arial"/>
                <a:sym typeface="Arial"/>
              </a:rPr>
            </a:br>
            <a:r>
              <a:rPr b="0" lang="es-ES" sz="2200">
                <a:solidFill>
                  <a:schemeClr val="dk1"/>
                </a:solidFill>
                <a:latin typeface="Arial"/>
                <a:ea typeface="Arial"/>
                <a:cs typeface="Arial"/>
                <a:sym typeface="Arial"/>
              </a:rPr>
              <a:t>de seguridad, la recuperación, la detección </a:t>
            </a:r>
            <a:br>
              <a:rPr b="0" lang="es-ES" sz="2200">
                <a:solidFill>
                  <a:schemeClr val="dk1"/>
                </a:solidFill>
                <a:latin typeface="Arial"/>
                <a:ea typeface="Arial"/>
                <a:cs typeface="Arial"/>
                <a:sym typeface="Arial"/>
              </a:rPr>
            </a:br>
            <a:r>
              <a:rPr b="0" lang="es-ES" sz="2200">
                <a:solidFill>
                  <a:schemeClr val="dk1"/>
                </a:solidFill>
                <a:latin typeface="Arial"/>
                <a:ea typeface="Arial"/>
                <a:cs typeface="Arial"/>
                <a:sym typeface="Arial"/>
              </a:rPr>
              <a:t>de errores y la reparación</a:t>
            </a:r>
            <a:endParaRPr/>
          </a:p>
          <a:p>
            <a:pPr indent="0" lvl="0" marL="0" marR="0" rtl="0" algn="l">
              <a:lnSpc>
                <a:spcPct val="150000"/>
              </a:lnSpc>
              <a:spcBef>
                <a:spcPts val="1200"/>
              </a:spcBef>
              <a:spcAft>
                <a:spcPts val="0"/>
              </a:spcAft>
              <a:buClr>
                <a:schemeClr val="dk1"/>
              </a:buClr>
              <a:buSzPts val="2160"/>
              <a:buFont typeface="Arial"/>
              <a:buNone/>
            </a:pPr>
            <a:r>
              <a:t/>
            </a:r>
            <a:endParaRPr b="0" sz="2400">
              <a:solidFill>
                <a:schemeClr val="dk1"/>
              </a:solidFill>
              <a:latin typeface="Arial"/>
              <a:ea typeface="Arial"/>
              <a:cs typeface="Arial"/>
              <a:sym typeface="Arial"/>
            </a:endParaRPr>
          </a:p>
        </p:txBody>
      </p:sp>
      <p:sp>
        <p:nvSpPr>
          <p:cNvPr id="903" name="Google Shape;903;p50"/>
          <p:cNvSpPr txBox="1"/>
          <p:nvPr>
            <p:ph idx="11" type="ftr"/>
          </p:nvPr>
        </p:nvSpPr>
        <p:spPr>
          <a:xfrm>
            <a:off x="419100" y="6356350"/>
            <a:ext cx="50178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904" name="Google Shape;904;p5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Beneficios del servicio Amazon Aurora</a:t>
            </a:r>
            <a:endParaRPr/>
          </a:p>
        </p:txBody>
      </p:sp>
      <p:pic>
        <p:nvPicPr>
          <p:cNvPr id="911" name="Google Shape;911;p51"/>
          <p:cNvPicPr preferRelativeResize="0"/>
          <p:nvPr/>
        </p:nvPicPr>
        <p:blipFill rotWithShape="1">
          <a:blip r:embed="rId3">
            <a:alphaModFix/>
          </a:blip>
          <a:srcRect b="0" l="0" r="0" t="0"/>
          <a:stretch/>
        </p:blipFill>
        <p:spPr>
          <a:xfrm>
            <a:off x="1782015" y="1578538"/>
            <a:ext cx="6904785" cy="4266244"/>
          </a:xfrm>
          <a:prstGeom prst="rect">
            <a:avLst/>
          </a:prstGeom>
          <a:noFill/>
          <a:ln>
            <a:noFill/>
          </a:ln>
        </p:spPr>
      </p:pic>
      <p:sp>
        <p:nvSpPr>
          <p:cNvPr id="912" name="Google Shape;912;p51"/>
          <p:cNvSpPr txBox="1"/>
          <p:nvPr>
            <p:ph idx="11" type="ftr"/>
          </p:nvPr>
        </p:nvSpPr>
        <p:spPr>
          <a:xfrm>
            <a:off x="419100" y="6356350"/>
            <a:ext cx="560275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913" name="Google Shape;913;p5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Alta disponibilidad</a:t>
            </a:r>
            <a:endParaRPr/>
          </a:p>
        </p:txBody>
      </p:sp>
      <p:pic>
        <p:nvPicPr>
          <p:cNvPr id="920" name="Google Shape;920;p52"/>
          <p:cNvPicPr preferRelativeResize="0"/>
          <p:nvPr/>
        </p:nvPicPr>
        <p:blipFill rotWithShape="1">
          <a:blip r:embed="rId3">
            <a:alphaModFix/>
          </a:blip>
          <a:srcRect b="0" l="15833" r="20678" t="0"/>
          <a:stretch/>
        </p:blipFill>
        <p:spPr>
          <a:xfrm>
            <a:off x="3084950" y="1443175"/>
            <a:ext cx="5594524" cy="5414625"/>
          </a:xfrm>
          <a:prstGeom prst="rect">
            <a:avLst/>
          </a:prstGeom>
          <a:noFill/>
          <a:ln>
            <a:noFill/>
          </a:ln>
        </p:spPr>
      </p:pic>
      <p:sp>
        <p:nvSpPr>
          <p:cNvPr id="921" name="Google Shape;921;p52"/>
          <p:cNvSpPr txBox="1"/>
          <p:nvPr>
            <p:ph idx="11" type="ftr"/>
          </p:nvPr>
        </p:nvSpPr>
        <p:spPr>
          <a:xfrm>
            <a:off x="419100" y="6356350"/>
            <a:ext cx="559452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922" name="Google Shape;922;p5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923" name="Google Shape;923;p52"/>
          <p:cNvPicPr preferRelativeResize="0"/>
          <p:nvPr/>
        </p:nvPicPr>
        <p:blipFill rotWithShape="1">
          <a:blip r:embed="rId4">
            <a:alphaModFix/>
          </a:blip>
          <a:srcRect b="0" l="0" r="0" t="0"/>
          <a:stretch/>
        </p:blipFill>
        <p:spPr>
          <a:xfrm>
            <a:off x="1999676" y="2819499"/>
            <a:ext cx="1085275" cy="1085275"/>
          </a:xfrm>
          <a:prstGeom prst="rect">
            <a:avLst/>
          </a:prstGeom>
          <a:noFill/>
          <a:ln>
            <a:noFill/>
          </a:ln>
        </p:spPr>
      </p:pic>
      <p:sp>
        <p:nvSpPr>
          <p:cNvPr id="924" name="Google Shape;924;p52"/>
          <p:cNvSpPr txBox="1"/>
          <p:nvPr/>
        </p:nvSpPr>
        <p:spPr>
          <a:xfrm>
            <a:off x="1156876" y="4022100"/>
            <a:ext cx="2563200" cy="354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s-ES" sz="2300">
                <a:solidFill>
                  <a:schemeClr val="dk1"/>
                </a:solidFill>
                <a:latin typeface="Arial"/>
                <a:ea typeface="Arial"/>
                <a:cs typeface="Arial"/>
                <a:sym typeface="Arial"/>
              </a:rPr>
              <a:t>Amazon Aurora</a:t>
            </a:r>
            <a:endParaRPr sz="5500">
              <a:solidFill>
                <a:schemeClr val="dk1"/>
              </a:solidFill>
              <a:latin typeface="Arial"/>
              <a:ea typeface="Arial"/>
              <a:cs typeface="Arial"/>
              <a:sym typeface="Arial"/>
            </a:endParaRPr>
          </a:p>
        </p:txBody>
      </p:sp>
      <p:pic>
        <p:nvPicPr>
          <p:cNvPr id="925" name="Google Shape;925;p52"/>
          <p:cNvPicPr preferRelativeResize="0"/>
          <p:nvPr/>
        </p:nvPicPr>
        <p:blipFill>
          <a:blip r:embed="rId5">
            <a:alphaModFix/>
          </a:blip>
          <a:stretch>
            <a:fillRect/>
          </a:stretch>
        </p:blipFill>
        <p:spPr>
          <a:xfrm>
            <a:off x="8799950" y="2552997"/>
            <a:ext cx="1205225" cy="1205225"/>
          </a:xfrm>
          <a:prstGeom prst="rect">
            <a:avLst/>
          </a:prstGeom>
          <a:noFill/>
          <a:ln>
            <a:noFill/>
          </a:ln>
        </p:spPr>
      </p:pic>
      <p:sp>
        <p:nvSpPr>
          <p:cNvPr id="926" name="Google Shape;926;p52"/>
          <p:cNvSpPr txBox="1"/>
          <p:nvPr/>
        </p:nvSpPr>
        <p:spPr>
          <a:xfrm>
            <a:off x="8120963" y="4022100"/>
            <a:ext cx="2563200" cy="354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s-ES" sz="2300">
                <a:solidFill>
                  <a:schemeClr val="dk1"/>
                </a:solidFill>
                <a:latin typeface="Arial"/>
                <a:ea typeface="Arial"/>
                <a:cs typeface="Arial"/>
                <a:sym typeface="Arial"/>
              </a:rPr>
              <a:t>Amazon </a:t>
            </a:r>
            <a:r>
              <a:rPr lang="es-ES" sz="2300">
                <a:solidFill>
                  <a:schemeClr val="dk1"/>
                </a:solidFill>
              </a:rPr>
              <a:t>S3</a:t>
            </a:r>
            <a:endParaRPr sz="55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Diseño resiliente</a:t>
            </a:r>
            <a:endParaRPr/>
          </a:p>
        </p:txBody>
      </p:sp>
      <p:pic>
        <p:nvPicPr>
          <p:cNvPr id="933" name="Google Shape;933;p53"/>
          <p:cNvPicPr preferRelativeResize="0"/>
          <p:nvPr/>
        </p:nvPicPr>
        <p:blipFill rotWithShape="1">
          <a:blip r:embed="rId3">
            <a:alphaModFix/>
          </a:blip>
          <a:srcRect b="0" l="0" r="0" t="0"/>
          <a:stretch/>
        </p:blipFill>
        <p:spPr>
          <a:xfrm>
            <a:off x="819150" y="1910081"/>
            <a:ext cx="10553700" cy="3809998"/>
          </a:xfrm>
          <a:prstGeom prst="rect">
            <a:avLst/>
          </a:prstGeom>
          <a:noFill/>
          <a:ln>
            <a:noFill/>
          </a:ln>
        </p:spPr>
      </p:pic>
      <p:sp>
        <p:nvSpPr>
          <p:cNvPr id="934" name="Google Shape;934;p53"/>
          <p:cNvSpPr txBox="1"/>
          <p:nvPr>
            <p:ph idx="11" type="ftr"/>
          </p:nvPr>
        </p:nvSpPr>
        <p:spPr>
          <a:xfrm>
            <a:off x="419100" y="6356350"/>
            <a:ext cx="507553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935" name="Google Shape;935;p5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4"/>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s-ES"/>
              <a:t>Aprendizajes clave de la sección 4</a:t>
            </a:r>
            <a:endParaRPr/>
          </a:p>
        </p:txBody>
      </p:sp>
      <p:pic>
        <p:nvPicPr>
          <p:cNvPr id="941" name="Google Shape;941;p54"/>
          <p:cNvPicPr preferRelativeResize="0"/>
          <p:nvPr/>
        </p:nvPicPr>
        <p:blipFill rotWithShape="1">
          <a:blip r:embed="rId3">
            <a:alphaModFix/>
          </a:blip>
          <a:srcRect b="0" l="4146" r="4145" t="0"/>
          <a:stretch/>
        </p:blipFill>
        <p:spPr>
          <a:xfrm>
            <a:off x="597222" y="2770357"/>
            <a:ext cx="3931314" cy="3104201"/>
          </a:xfrm>
          <a:prstGeom prst="rect">
            <a:avLst/>
          </a:prstGeom>
          <a:noFill/>
          <a:ln>
            <a:noFill/>
          </a:ln>
        </p:spPr>
      </p:pic>
      <p:sp>
        <p:nvSpPr>
          <p:cNvPr id="942" name="Google Shape;942;p54"/>
          <p:cNvSpPr txBox="1"/>
          <p:nvPr>
            <p:ph idx="1" type="body"/>
          </p:nvPr>
        </p:nvSpPr>
        <p:spPr>
          <a:xfrm>
            <a:off x="5714474" y="1178376"/>
            <a:ext cx="5966780" cy="48149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s-ES"/>
              <a:t>Características de Amazon Aurora:</a:t>
            </a:r>
            <a:endParaRPr/>
          </a:p>
          <a:p>
            <a:pPr indent="-228600" lvl="0" marL="228600" rtl="0" algn="l">
              <a:lnSpc>
                <a:spcPct val="90000"/>
              </a:lnSpc>
              <a:spcBef>
                <a:spcPts val="1000"/>
              </a:spcBef>
              <a:spcAft>
                <a:spcPts val="0"/>
              </a:spcAft>
              <a:buClr>
                <a:schemeClr val="dk1"/>
              </a:buClr>
              <a:buSzPts val="2800"/>
              <a:buChar char="•"/>
            </a:pPr>
            <a:r>
              <a:rPr lang="es-ES"/>
              <a:t>Alto rendimiento y escalabilidad</a:t>
            </a:r>
            <a:endParaRPr/>
          </a:p>
          <a:p>
            <a:pPr indent="-228600" lvl="0" marL="228600" rtl="0" algn="l">
              <a:lnSpc>
                <a:spcPct val="90000"/>
              </a:lnSpc>
              <a:spcBef>
                <a:spcPts val="1000"/>
              </a:spcBef>
              <a:spcAft>
                <a:spcPts val="0"/>
              </a:spcAft>
              <a:buClr>
                <a:schemeClr val="dk1"/>
              </a:buClr>
              <a:buSzPts val="2800"/>
              <a:buChar char="•"/>
            </a:pPr>
            <a:r>
              <a:rPr lang="es-ES"/>
              <a:t>Alta disponibilidad y durabilidad</a:t>
            </a:r>
            <a:endParaRPr/>
          </a:p>
          <a:p>
            <a:pPr indent="-228600" lvl="0" marL="228600" rtl="0" algn="l">
              <a:lnSpc>
                <a:spcPct val="90000"/>
              </a:lnSpc>
              <a:spcBef>
                <a:spcPts val="1000"/>
              </a:spcBef>
              <a:spcAft>
                <a:spcPts val="0"/>
              </a:spcAft>
              <a:buClr>
                <a:schemeClr val="dk1"/>
              </a:buClr>
              <a:buSzPts val="2800"/>
              <a:buChar char="•"/>
            </a:pPr>
            <a:r>
              <a:rPr lang="es-ES"/>
              <a:t>Varios niveles de seguridad</a:t>
            </a:r>
            <a:endParaRPr/>
          </a:p>
          <a:p>
            <a:pPr indent="-228600" lvl="0" marL="228600" rtl="0" algn="l">
              <a:lnSpc>
                <a:spcPct val="90000"/>
              </a:lnSpc>
              <a:spcBef>
                <a:spcPts val="1000"/>
              </a:spcBef>
              <a:spcAft>
                <a:spcPts val="0"/>
              </a:spcAft>
              <a:buClr>
                <a:schemeClr val="dk1"/>
              </a:buClr>
              <a:buSzPts val="2800"/>
              <a:buChar char="•"/>
            </a:pPr>
            <a:r>
              <a:rPr lang="es-ES"/>
              <a:t>Compatibilidad con MySQL </a:t>
            </a:r>
            <a:br>
              <a:rPr lang="es-ES"/>
            </a:br>
            <a:r>
              <a:rPr lang="es-ES"/>
              <a:t>y PostgreSQL</a:t>
            </a:r>
            <a:endParaRPr/>
          </a:p>
          <a:p>
            <a:pPr indent="-228600" lvl="0" marL="228600" rtl="0" algn="l">
              <a:lnSpc>
                <a:spcPct val="90000"/>
              </a:lnSpc>
              <a:spcBef>
                <a:spcPts val="1000"/>
              </a:spcBef>
              <a:spcAft>
                <a:spcPts val="0"/>
              </a:spcAft>
              <a:buClr>
                <a:schemeClr val="dk1"/>
              </a:buClr>
              <a:buSzPts val="2800"/>
              <a:buChar char="•"/>
            </a:pPr>
            <a:r>
              <a:rPr lang="es-ES"/>
              <a:t>Administración total</a:t>
            </a:r>
            <a:endParaRPr/>
          </a:p>
        </p:txBody>
      </p:sp>
      <p:sp>
        <p:nvSpPr>
          <p:cNvPr id="943" name="Google Shape;943;p54"/>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s-ES"/>
              <a:t>‹#›</a:t>
            </a:fld>
            <a:endParaRPr/>
          </a:p>
        </p:txBody>
      </p:sp>
      <p:sp>
        <p:nvSpPr>
          <p:cNvPr id="944" name="Google Shape;944;p54"/>
          <p:cNvSpPr txBox="1"/>
          <p:nvPr>
            <p:ph idx="11" type="ftr"/>
          </p:nvPr>
        </p:nvSpPr>
        <p:spPr>
          <a:xfrm>
            <a:off x="6988629" y="6356350"/>
            <a:ext cx="47842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5"/>
          <p:cNvSpPr txBox="1"/>
          <p:nvPr>
            <p:ph type="title"/>
          </p:nvPr>
        </p:nvSpPr>
        <p:spPr>
          <a:xfrm>
            <a:off x="419100" y="365125"/>
            <a:ext cx="7093808"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La herramienta correcta para el trabajo adecuado</a:t>
            </a:r>
            <a:endParaRPr/>
          </a:p>
        </p:txBody>
      </p:sp>
      <p:graphicFrame>
        <p:nvGraphicFramePr>
          <p:cNvPr id="950" name="Google Shape;950;p55"/>
          <p:cNvGraphicFramePr/>
          <p:nvPr/>
        </p:nvGraphicFramePr>
        <p:xfrm>
          <a:off x="270933" y="1318108"/>
          <a:ext cx="3000000" cy="3000000"/>
        </p:xfrm>
        <a:graphic>
          <a:graphicData uri="http://schemas.openxmlformats.org/drawingml/2006/table">
            <a:tbl>
              <a:tblPr>
                <a:noFill/>
                <a:tableStyleId>{E4CCB0C3-552C-47CD-ACD8-42804B13FDB3}</a:tableStyleId>
              </a:tblPr>
              <a:tblGrid>
                <a:gridCol w="7619350"/>
                <a:gridCol w="3882625"/>
              </a:tblGrid>
              <a:tr h="723800">
                <a:tc>
                  <a:txBody>
                    <a:bodyPr/>
                    <a:lstStyle/>
                    <a:p>
                      <a:pPr indent="0" lvl="0" marL="0" marR="0" rtl="0" algn="l">
                        <a:lnSpc>
                          <a:spcPct val="100000"/>
                        </a:lnSpc>
                        <a:spcBef>
                          <a:spcPts val="0"/>
                        </a:spcBef>
                        <a:spcAft>
                          <a:spcPts val="0"/>
                        </a:spcAft>
                        <a:buClr>
                          <a:srgbClr val="FFFFFF"/>
                        </a:buClr>
                        <a:buSzPts val="2200"/>
                        <a:buFont typeface="Arial"/>
                        <a:buNone/>
                      </a:pPr>
                      <a:r>
                        <a:rPr b="0" i="0" lang="es-ES" sz="2200" u="none" cap="none" strike="noStrike">
                          <a:solidFill>
                            <a:srgbClr val="FFFFFF"/>
                          </a:solidFill>
                          <a:latin typeface="Arial"/>
                          <a:ea typeface="Arial"/>
                          <a:cs typeface="Arial"/>
                          <a:sym typeface="Arial"/>
                        </a:rPr>
                        <a:t>¿Cuáles son mis requisitos?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t/>
                      </a:r>
                      <a:endParaRPr sz="2200" u="none" cap="none" strike="noStrike"/>
                    </a:p>
                  </a:txBody>
                  <a:tcPr marT="45725" marB="45725" marR="91450" marL="18287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070375">
                <a:tc>
                  <a:txBody>
                    <a:bodyPr/>
                    <a:lstStyle/>
                    <a:p>
                      <a:pPr indent="0" lvl="0" marL="0" marR="0" rtl="0" algn="l">
                        <a:spcBef>
                          <a:spcPts val="0"/>
                        </a:spcBef>
                        <a:spcAft>
                          <a:spcPts val="0"/>
                        </a:spcAft>
                        <a:buNone/>
                      </a:pPr>
                      <a:r>
                        <a:rPr b="0" i="0" lang="es-ES" sz="2200" u="none" cap="none" strike="noStrike">
                          <a:latin typeface="Arial"/>
                          <a:ea typeface="Arial"/>
                          <a:cs typeface="Arial"/>
                          <a:sym typeface="Arial"/>
                        </a:rPr>
                        <a:t>Base de datos relacional</a:t>
                      </a:r>
                      <a:r>
                        <a:rPr b="0" i="0" lang="es-ES" sz="2200" u="none" cap="none" strike="noStrike">
                          <a:solidFill>
                            <a:srgbClr val="000000"/>
                          </a:solidFill>
                          <a:latin typeface="Arial"/>
                          <a:ea typeface="Arial"/>
                          <a:cs typeface="Arial"/>
                          <a:sym typeface="Arial"/>
                        </a:rPr>
                        <a:t> de clase empresarial</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Amazon RDS</a:t>
                      </a:r>
                      <a:endParaRPr/>
                    </a:p>
                  </a:txBody>
                  <a:tcPr marT="45725" marB="45725" marR="91450" marL="18287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1070375">
                <a:tc>
                  <a:txBody>
                    <a:bodyPr/>
                    <a:lstStyle/>
                    <a:p>
                      <a:pPr indent="0" lvl="0" marL="0" marR="0" rtl="0" algn="l">
                        <a:spcBef>
                          <a:spcPts val="0"/>
                        </a:spcBef>
                        <a:spcAft>
                          <a:spcPts val="0"/>
                        </a:spcAft>
                        <a:buNone/>
                      </a:pPr>
                      <a:r>
                        <a:rPr b="0" i="0" lang="es-ES" sz="2200" u="none" cap="none" strike="noStrike">
                          <a:latin typeface="Arial"/>
                          <a:ea typeface="Arial"/>
                          <a:cs typeface="Arial"/>
                          <a:sym typeface="Arial"/>
                        </a:rPr>
                        <a:t>Servicio de base de datos NoSQL rápido y flexible para cualquier escala</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9E9E9"/>
                    </a:solidFill>
                  </a:tcPr>
                </a:tc>
                <a:tc>
                  <a:txBody>
                    <a:bodyPr/>
                    <a:lstStyle/>
                    <a:p>
                      <a:pPr indent="0" lvl="0" marL="0" marR="0" rtl="0" algn="l">
                        <a:lnSpc>
                          <a:spcPct val="100000"/>
                        </a:lnSpc>
                        <a:spcBef>
                          <a:spcPts val="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Amazon DynamoDB</a:t>
                      </a:r>
                      <a:endParaRPr b="0" i="0" sz="2200" u="none" cap="none" strike="noStrike">
                        <a:solidFill>
                          <a:schemeClr val="dk1"/>
                        </a:solidFill>
                        <a:latin typeface="Arial"/>
                        <a:ea typeface="Arial"/>
                        <a:cs typeface="Arial"/>
                        <a:sym typeface="Arial"/>
                      </a:endParaRPr>
                    </a:p>
                  </a:txBody>
                  <a:tcPr marT="45725" marB="45725" marR="91450" marL="18287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1070375">
                <a:tc>
                  <a:txBody>
                    <a:bodyPr/>
                    <a:lstStyle/>
                    <a:p>
                      <a:pPr indent="0" lvl="0" marL="0" marR="0" rtl="0" algn="l">
                        <a:spcBef>
                          <a:spcPts val="0"/>
                        </a:spcBef>
                        <a:spcAft>
                          <a:spcPts val="0"/>
                        </a:spcAft>
                        <a:buNone/>
                      </a:pPr>
                      <a:r>
                        <a:rPr b="0" i="0" lang="es-ES" sz="2200" u="none" cap="none" strike="noStrike">
                          <a:latin typeface="Arial"/>
                          <a:ea typeface="Arial"/>
                          <a:cs typeface="Arial"/>
                          <a:sym typeface="Arial"/>
                        </a:rPr>
                        <a:t>Acceso al sistema operativo o características de la </a:t>
                      </a:r>
                      <a:r>
                        <a:rPr b="0" i="0" lang="es-ES" sz="2200" u="none" cap="none" strike="noStrike">
                          <a:solidFill>
                            <a:srgbClr val="000000"/>
                          </a:solidFill>
                          <a:latin typeface="Arial"/>
                          <a:ea typeface="Arial"/>
                          <a:cs typeface="Arial"/>
                          <a:sym typeface="Arial"/>
                        </a:rPr>
                        <a:t>aplicación</a:t>
                      </a:r>
                      <a:r>
                        <a:rPr b="0" i="0" lang="es-ES" sz="2200" u="none" cap="none" strike="noStrike">
                          <a:latin typeface="Arial"/>
                          <a:ea typeface="Arial"/>
                          <a:cs typeface="Arial"/>
                          <a:sym typeface="Arial"/>
                        </a:rPr>
                        <a:t> que no son compatibles con los </a:t>
                      </a:r>
                      <a:r>
                        <a:rPr b="0" i="0" lang="es-ES" sz="2200" u="none" cap="none" strike="noStrike">
                          <a:solidFill>
                            <a:srgbClr val="000000"/>
                          </a:solidFill>
                          <a:latin typeface="Arial"/>
                          <a:ea typeface="Arial"/>
                          <a:cs typeface="Arial"/>
                          <a:sym typeface="Arial"/>
                        </a:rPr>
                        <a:t>servicios</a:t>
                      </a:r>
                      <a:r>
                        <a:rPr b="0" i="0" lang="es-ES" sz="2200" u="none" cap="none" strike="noStrike">
                          <a:latin typeface="Arial"/>
                          <a:ea typeface="Arial"/>
                          <a:cs typeface="Arial"/>
                          <a:sym typeface="Arial"/>
                        </a:rPr>
                        <a:t> de base de datos de AWS</a:t>
                      </a:r>
                      <a:endParaRPr b="0" i="0" sz="2200" u="none" cap="none" strike="noStrike">
                        <a:solidFill>
                          <a:srgbClr val="000000"/>
                        </a:solidFill>
                        <a:latin typeface="Arial"/>
                        <a:ea typeface="Arial"/>
                        <a:cs typeface="Arial"/>
                        <a:sym typeface="Arial"/>
                      </a:endParaRPr>
                    </a:p>
                  </a:txBody>
                  <a:tcPr marT="45725" marB="45725" marR="91450" marL="18287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Bases de datos en </a:t>
                      </a:r>
                      <a:br>
                        <a:rPr b="0" i="0" lang="es-ES" sz="2200" u="none" cap="none" strike="noStrike">
                          <a:solidFill>
                            <a:schemeClr val="dk1"/>
                          </a:solidFill>
                          <a:latin typeface="Arial"/>
                          <a:ea typeface="Arial"/>
                          <a:cs typeface="Arial"/>
                          <a:sym typeface="Arial"/>
                        </a:rPr>
                      </a:br>
                      <a:r>
                        <a:rPr b="0" i="0" lang="es-ES" sz="2200" u="none" cap="none" strike="noStrike">
                          <a:solidFill>
                            <a:schemeClr val="dk1"/>
                          </a:solidFill>
                          <a:latin typeface="Arial"/>
                          <a:ea typeface="Arial"/>
                          <a:cs typeface="Arial"/>
                          <a:sym typeface="Arial"/>
                        </a:rPr>
                        <a:t>Amazon EC2</a:t>
                      </a:r>
                      <a:endParaRPr b="0" i="0" sz="2200" u="none" cap="none" strike="noStrike">
                        <a:solidFill>
                          <a:schemeClr val="dk1"/>
                        </a:solidFill>
                        <a:latin typeface="Arial"/>
                        <a:ea typeface="Arial"/>
                        <a:cs typeface="Arial"/>
                        <a:sym typeface="Arial"/>
                      </a:endParaRPr>
                    </a:p>
                  </a:txBody>
                  <a:tcPr marT="45725" marB="45725" marR="91450" marL="18287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r>
              <a:tr h="1070375">
                <a:tc>
                  <a:txBody>
                    <a:bodyPr/>
                    <a:lstStyle/>
                    <a:p>
                      <a:pPr indent="0" lvl="0" marL="0" marR="0" rtl="0" algn="l">
                        <a:spcBef>
                          <a:spcPts val="0"/>
                        </a:spcBef>
                        <a:spcAft>
                          <a:spcPts val="0"/>
                        </a:spcAft>
                        <a:buNone/>
                      </a:pPr>
                      <a:r>
                        <a:rPr b="0" i="0" lang="es-ES" sz="2200" u="none" cap="none" strike="noStrike">
                          <a:latin typeface="Arial"/>
                          <a:ea typeface="Arial"/>
                          <a:cs typeface="Arial"/>
                          <a:sym typeface="Arial"/>
                        </a:rPr>
                        <a:t>Requisitos específicos basados en casos concretos (aprendizaje automático, almacenamiento de datos, gráficos</a:t>
                      </a:r>
                      <a:r>
                        <a:rPr b="0" i="0" lang="es-ES"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a:txBody>
                  <a:tcPr marT="45725" marB="45725" marR="91450" marL="182875"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9E9"/>
                    </a:solidFill>
                  </a:tcPr>
                </a:tc>
                <a:tc>
                  <a:txBody>
                    <a:bodyPr/>
                    <a:lstStyle/>
                    <a:p>
                      <a:pPr indent="0" lvl="0" marL="0" marR="0" rtl="0" algn="l">
                        <a:lnSpc>
                          <a:spcPct val="100000"/>
                        </a:lnSpc>
                        <a:spcBef>
                          <a:spcPts val="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Servicios de bases de datos específicos de AWS</a:t>
                      </a:r>
                      <a:endParaRPr/>
                    </a:p>
                  </a:txBody>
                  <a:tcPr marT="45725" marB="45725" marR="91450" marL="182875"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bl>
          </a:graphicData>
        </a:graphic>
      </p:graphicFrame>
      <p:sp>
        <p:nvSpPr>
          <p:cNvPr id="951" name="Google Shape;951;p55"/>
          <p:cNvSpPr txBox="1"/>
          <p:nvPr>
            <p:ph idx="11" type="ftr"/>
          </p:nvPr>
        </p:nvSpPr>
        <p:spPr>
          <a:xfrm>
            <a:off x="419100" y="6356350"/>
            <a:ext cx="52320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t>
            </a:r>
            <a:r>
              <a:rPr lang="es-ES">
                <a:solidFill>
                  <a:srgbClr val="898989"/>
                </a:solidFill>
              </a:rPr>
              <a:t>Amazon Web Services</a:t>
            </a:r>
            <a:r>
              <a:rPr lang="es-ES"/>
              <a:t>, Inc. o sus empresas afiliadas. </a:t>
            </a:r>
            <a:r>
              <a:rPr lang="es-ES">
                <a:solidFill>
                  <a:srgbClr val="898989"/>
                </a:solidFill>
              </a:rPr>
              <a:t>Todos </a:t>
            </a:r>
            <a:r>
              <a:rPr lang="es-ES"/>
              <a:t>los derechos </a:t>
            </a:r>
            <a:r>
              <a:rPr lang="es-ES">
                <a:solidFill>
                  <a:srgbClr val="898989"/>
                </a:solidFill>
              </a:rPr>
              <a:t>reservados</a:t>
            </a:r>
            <a:r>
              <a:rPr lang="es-ES"/>
              <a:t>.</a:t>
            </a:r>
            <a:endParaRPr/>
          </a:p>
        </p:txBody>
      </p:sp>
      <p:sp>
        <p:nvSpPr>
          <p:cNvPr id="952" name="Google Shape;952;p5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Actividad de casos prácticos de bases de datos 1</a:t>
            </a:r>
            <a:endParaRPr/>
          </a:p>
        </p:txBody>
      </p:sp>
      <p:sp>
        <p:nvSpPr>
          <p:cNvPr id="958" name="Google Shape;958;p56"/>
          <p:cNvSpPr txBox="1"/>
          <p:nvPr>
            <p:ph idx="1" type="body"/>
          </p:nvPr>
        </p:nvSpPr>
        <p:spPr>
          <a:xfrm>
            <a:off x="419100" y="144579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es-ES" sz="1600"/>
              <a:t>Caso 1: se trata de una compañía de administración y protección de datos que presta servicios a empresas. Debe prestar servicios de bases de datos para más de 55 petabytes de datos. Tiene dos tipos de datos que requieren una solución de base de datos. En primer lugar, necesita un almacén de bases de datos relacionales para los datos de configuración. En segundo lugar, necesita un almacén de metadatos no estructurados para admitir un servicio de desduplicación. Una vez desduplicados los datos, se almacenan en Amazon S3 para recuperarlos rápidamente y, al final, se trasladan a Amazon S3 Glacier para </a:t>
            </a:r>
            <a:br>
              <a:rPr lang="es-ES" sz="1600"/>
            </a:br>
            <a:r>
              <a:rPr lang="es-ES" sz="1600"/>
              <a:t>su almacenamiento a largo plazo. En el siguiente diagrama, se ilustra su arquitectura.</a:t>
            </a:r>
            <a:endParaRPr/>
          </a:p>
          <a:p>
            <a:pPr indent="0" lvl="0" marL="0" rtl="0" algn="l">
              <a:lnSpc>
                <a:spcPct val="90000"/>
              </a:lnSpc>
              <a:spcBef>
                <a:spcPts val="1000"/>
              </a:spcBef>
              <a:spcAft>
                <a:spcPts val="0"/>
              </a:spcAft>
              <a:buClr>
                <a:schemeClr val="dk1"/>
              </a:buClr>
              <a:buSzPts val="2000"/>
              <a:buNone/>
            </a:pPr>
            <a:r>
              <a:t/>
            </a:r>
            <a:endParaRPr sz="2000"/>
          </a:p>
        </p:txBody>
      </p:sp>
      <p:grpSp>
        <p:nvGrpSpPr>
          <p:cNvPr descr="database case study activity 1." id="959" name="Google Shape;959;p56"/>
          <p:cNvGrpSpPr/>
          <p:nvPr/>
        </p:nvGrpSpPr>
        <p:grpSpPr>
          <a:xfrm>
            <a:off x="935903" y="2967415"/>
            <a:ext cx="10138961" cy="3209548"/>
            <a:chOff x="-88664" y="2967415"/>
            <a:chExt cx="10138961" cy="3209548"/>
          </a:xfrm>
        </p:grpSpPr>
        <p:pic>
          <p:nvPicPr>
            <p:cNvPr id="960" name="Google Shape;960;p56"/>
            <p:cNvPicPr preferRelativeResize="0"/>
            <p:nvPr/>
          </p:nvPicPr>
          <p:blipFill rotWithShape="1">
            <a:blip r:embed="rId3">
              <a:alphaModFix/>
            </a:blip>
            <a:srcRect b="0" l="0" r="0" t="0"/>
            <a:stretch/>
          </p:blipFill>
          <p:spPr>
            <a:xfrm>
              <a:off x="542962" y="3899316"/>
              <a:ext cx="469900" cy="469900"/>
            </a:xfrm>
            <a:prstGeom prst="rect">
              <a:avLst/>
            </a:prstGeom>
            <a:noFill/>
            <a:ln>
              <a:noFill/>
            </a:ln>
          </p:spPr>
        </p:pic>
        <p:sp>
          <p:nvSpPr>
            <p:cNvPr id="961" name="Google Shape;961;p56"/>
            <p:cNvSpPr txBox="1"/>
            <p:nvPr/>
          </p:nvSpPr>
          <p:spPr>
            <a:xfrm>
              <a:off x="-88664" y="4427792"/>
              <a:ext cx="173315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232F3E"/>
                  </a:solidFill>
                  <a:latin typeface="Arial"/>
                  <a:ea typeface="Arial"/>
                  <a:cs typeface="Arial"/>
                  <a:sym typeface="Arial"/>
                </a:rPr>
                <a:t>Centro de datos corporativo</a:t>
              </a:r>
              <a:endParaRPr/>
            </a:p>
          </p:txBody>
        </p:sp>
        <p:sp>
          <p:nvSpPr>
            <p:cNvPr id="962" name="Google Shape;962;p56"/>
            <p:cNvSpPr/>
            <p:nvPr/>
          </p:nvSpPr>
          <p:spPr>
            <a:xfrm>
              <a:off x="1741659" y="3331193"/>
              <a:ext cx="1870827" cy="2508068"/>
            </a:xfrm>
            <a:prstGeom prst="rect">
              <a:avLst/>
            </a:prstGeom>
            <a:solidFill>
              <a:srgbClr val="F2F2F2"/>
            </a:soli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rial"/>
                  <a:ea typeface="Arial"/>
                  <a:cs typeface="Arial"/>
                  <a:sym typeface="Arial"/>
                </a:rPr>
                <a:t>Base de datos</a:t>
              </a:r>
              <a:endParaRPr/>
            </a:p>
            <a:p>
              <a:pPr indent="0" lvl="0" marL="0" marR="0" rtl="0" algn="ctr">
                <a:spcBef>
                  <a:spcPts val="0"/>
                </a:spcBef>
                <a:spcAft>
                  <a:spcPts val="0"/>
                </a:spcAft>
                <a:buNone/>
              </a:pPr>
              <a:r>
                <a:rPr lang="es-ES" sz="1800">
                  <a:solidFill>
                    <a:schemeClr val="dk1"/>
                  </a:solidFill>
                  <a:latin typeface="Arial"/>
                  <a:ea typeface="Arial"/>
                  <a:cs typeface="Arial"/>
                  <a:sym typeface="Arial"/>
                </a:rPr>
                <a:t>de configuración</a:t>
              </a:r>
              <a:endParaRPr/>
            </a:p>
          </p:txBody>
        </p:sp>
        <p:sp>
          <p:nvSpPr>
            <p:cNvPr id="963" name="Google Shape;963;p56"/>
            <p:cNvSpPr txBox="1"/>
            <p:nvPr/>
          </p:nvSpPr>
          <p:spPr>
            <a:xfrm>
              <a:off x="2183806" y="3568426"/>
              <a:ext cx="926942"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a:t>
              </a:r>
              <a:endParaRPr/>
            </a:p>
          </p:txBody>
        </p:sp>
        <p:sp>
          <p:nvSpPr>
            <p:cNvPr id="964" name="Google Shape;964;p56"/>
            <p:cNvSpPr txBox="1"/>
            <p:nvPr/>
          </p:nvSpPr>
          <p:spPr>
            <a:xfrm>
              <a:off x="4104801" y="5165873"/>
              <a:ext cx="1513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EC2</a:t>
              </a:r>
              <a:endParaRPr/>
            </a:p>
          </p:txBody>
        </p:sp>
        <p:pic>
          <p:nvPicPr>
            <p:cNvPr id="965" name="Google Shape;965;p56"/>
            <p:cNvPicPr preferRelativeResize="0"/>
            <p:nvPr/>
          </p:nvPicPr>
          <p:blipFill rotWithShape="1">
            <a:blip r:embed="rId4">
              <a:alphaModFix/>
            </a:blip>
            <a:srcRect b="0" l="0" r="0" t="0"/>
            <a:stretch/>
          </p:blipFill>
          <p:spPr>
            <a:xfrm>
              <a:off x="4505853" y="4369037"/>
              <a:ext cx="711200" cy="711200"/>
            </a:xfrm>
            <a:prstGeom prst="rect">
              <a:avLst/>
            </a:prstGeom>
            <a:noFill/>
            <a:ln>
              <a:noFill/>
            </a:ln>
          </p:spPr>
        </p:pic>
        <p:pic>
          <p:nvPicPr>
            <p:cNvPr id="966" name="Google Shape;966;p56"/>
            <p:cNvPicPr preferRelativeResize="0"/>
            <p:nvPr/>
          </p:nvPicPr>
          <p:blipFill rotWithShape="1">
            <a:blip r:embed="rId5">
              <a:alphaModFix/>
            </a:blip>
            <a:srcRect b="0" l="0" r="0" t="0"/>
            <a:stretch/>
          </p:blipFill>
          <p:spPr>
            <a:xfrm>
              <a:off x="6532162" y="4371844"/>
              <a:ext cx="711200" cy="711200"/>
            </a:xfrm>
            <a:prstGeom prst="rect">
              <a:avLst/>
            </a:prstGeom>
            <a:noFill/>
            <a:ln>
              <a:noFill/>
            </a:ln>
          </p:spPr>
        </p:pic>
        <p:sp>
          <p:nvSpPr>
            <p:cNvPr id="967" name="Google Shape;967;p56"/>
            <p:cNvSpPr txBox="1"/>
            <p:nvPr/>
          </p:nvSpPr>
          <p:spPr>
            <a:xfrm>
              <a:off x="5736810" y="5083044"/>
              <a:ext cx="23019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Simple Storage Service (Amazon S3)</a:t>
              </a:r>
              <a:endParaRPr/>
            </a:p>
          </p:txBody>
        </p:sp>
        <p:pic>
          <p:nvPicPr>
            <p:cNvPr id="968" name="Google Shape;968;p56"/>
            <p:cNvPicPr preferRelativeResize="0"/>
            <p:nvPr/>
          </p:nvPicPr>
          <p:blipFill rotWithShape="1">
            <a:blip r:embed="rId6">
              <a:alphaModFix/>
            </a:blip>
            <a:srcRect b="0" l="0" r="0" t="0"/>
            <a:stretch/>
          </p:blipFill>
          <p:spPr>
            <a:xfrm>
              <a:off x="8543745" y="4384907"/>
              <a:ext cx="711200" cy="711200"/>
            </a:xfrm>
            <a:prstGeom prst="rect">
              <a:avLst/>
            </a:prstGeom>
            <a:noFill/>
            <a:ln>
              <a:noFill/>
            </a:ln>
          </p:spPr>
        </p:pic>
        <p:sp>
          <p:nvSpPr>
            <p:cNvPr id="969" name="Google Shape;969;p56"/>
            <p:cNvSpPr txBox="1"/>
            <p:nvPr/>
          </p:nvSpPr>
          <p:spPr>
            <a:xfrm>
              <a:off x="7748393" y="5096107"/>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Simple Storage Service Glacier</a:t>
              </a:r>
              <a:endParaRPr/>
            </a:p>
          </p:txBody>
        </p:sp>
        <p:sp>
          <p:nvSpPr>
            <p:cNvPr id="970" name="Google Shape;970;p56"/>
            <p:cNvSpPr txBox="1"/>
            <p:nvPr/>
          </p:nvSpPr>
          <p:spPr>
            <a:xfrm>
              <a:off x="6709980" y="3351828"/>
              <a:ext cx="926942"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a:t>
              </a:r>
              <a:endParaRPr/>
            </a:p>
          </p:txBody>
        </p:sp>
        <p:sp>
          <p:nvSpPr>
            <p:cNvPr id="971" name="Google Shape;971;p56"/>
            <p:cNvSpPr txBox="1"/>
            <p:nvPr/>
          </p:nvSpPr>
          <p:spPr>
            <a:xfrm>
              <a:off x="7655935" y="3290273"/>
              <a:ext cx="2184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rial"/>
                  <a:ea typeface="Arial"/>
                  <a:cs typeface="Arial"/>
                  <a:sym typeface="Arial"/>
                </a:rPr>
                <a:t>Base de datos </a:t>
              </a:r>
              <a:br>
                <a:rPr lang="es-ES" sz="1800">
                  <a:solidFill>
                    <a:schemeClr val="dk1"/>
                  </a:solidFill>
                  <a:latin typeface="Arial"/>
                  <a:ea typeface="Arial"/>
                  <a:cs typeface="Arial"/>
                  <a:sym typeface="Arial"/>
                </a:rPr>
              </a:br>
              <a:r>
                <a:rPr lang="es-ES" sz="1800">
                  <a:solidFill>
                    <a:schemeClr val="dk1"/>
                  </a:solidFill>
                  <a:latin typeface="Arial"/>
                  <a:ea typeface="Arial"/>
                  <a:cs typeface="Arial"/>
                  <a:sym typeface="Arial"/>
                </a:rPr>
                <a:t>de metadatos</a:t>
              </a:r>
              <a:endParaRPr/>
            </a:p>
          </p:txBody>
        </p:sp>
        <p:cxnSp>
          <p:nvCxnSpPr>
            <p:cNvPr id="972" name="Google Shape;972;p56"/>
            <p:cNvCxnSpPr/>
            <p:nvPr/>
          </p:nvCxnSpPr>
          <p:spPr>
            <a:xfrm>
              <a:off x="1164006" y="4195821"/>
              <a:ext cx="51589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973" name="Google Shape;973;p56"/>
            <p:cNvCxnSpPr/>
            <p:nvPr/>
          </p:nvCxnSpPr>
          <p:spPr>
            <a:xfrm>
              <a:off x="3612486" y="4724637"/>
              <a:ext cx="498738" cy="0"/>
            </a:xfrm>
            <a:prstGeom prst="straightConnector1">
              <a:avLst/>
            </a:prstGeom>
            <a:noFill/>
            <a:ln cap="flat" cmpd="sng" w="9525">
              <a:solidFill>
                <a:schemeClr val="accent1"/>
              </a:solidFill>
              <a:prstDash val="solid"/>
              <a:miter lim="800000"/>
              <a:headEnd len="sm" w="sm" type="none"/>
              <a:tailEnd len="med" w="med" type="triangle"/>
            </a:ln>
          </p:spPr>
        </p:cxnSp>
        <p:sp>
          <p:nvSpPr>
            <p:cNvPr id="974" name="Google Shape;974;p56"/>
            <p:cNvSpPr/>
            <p:nvPr/>
          </p:nvSpPr>
          <p:spPr>
            <a:xfrm>
              <a:off x="4123814" y="2967415"/>
              <a:ext cx="5926483" cy="3209548"/>
            </a:xfrm>
            <a:prstGeom prst="rect">
              <a:avLst/>
            </a:prstGeom>
            <a:noFill/>
            <a:ln cap="flat" cmpd="sng" w="12700">
              <a:solidFill>
                <a:srgbClr val="141B23"/>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Nube de AWS</a:t>
              </a:r>
              <a:endParaRPr/>
            </a:p>
          </p:txBody>
        </p:sp>
        <p:cxnSp>
          <p:nvCxnSpPr>
            <p:cNvPr id="975" name="Google Shape;975;p56"/>
            <p:cNvCxnSpPr/>
            <p:nvPr/>
          </p:nvCxnSpPr>
          <p:spPr>
            <a:xfrm>
              <a:off x="7268539" y="4792177"/>
              <a:ext cx="119177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976" name="Google Shape;976;p56"/>
            <p:cNvCxnSpPr>
              <a:stCxn id="965" idx="3"/>
            </p:cNvCxnSpPr>
            <p:nvPr/>
          </p:nvCxnSpPr>
          <p:spPr>
            <a:xfrm flipH="1" rot="10800000">
              <a:off x="5217053" y="3672537"/>
              <a:ext cx="1398300" cy="1052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77" name="Google Shape;977;p56"/>
            <p:cNvCxnSpPr>
              <a:stCxn id="970" idx="2"/>
              <a:endCxn id="966" idx="0"/>
            </p:cNvCxnSpPr>
            <p:nvPr/>
          </p:nvCxnSpPr>
          <p:spPr>
            <a:xfrm flipH="1">
              <a:off x="6887851" y="3875048"/>
              <a:ext cx="285600" cy="496800"/>
            </a:xfrm>
            <a:prstGeom prst="straightConnector1">
              <a:avLst/>
            </a:prstGeom>
            <a:noFill/>
            <a:ln cap="flat" cmpd="sng" w="9525">
              <a:solidFill>
                <a:schemeClr val="accent1"/>
              </a:solidFill>
              <a:prstDash val="solid"/>
              <a:miter lim="800000"/>
              <a:headEnd len="sm" w="sm" type="none"/>
              <a:tailEnd len="med" w="med" type="triangle"/>
            </a:ln>
          </p:spPr>
        </p:cxnSp>
        <p:pic>
          <p:nvPicPr>
            <p:cNvPr id="978" name="Google Shape;978;p56"/>
            <p:cNvPicPr preferRelativeResize="0"/>
            <p:nvPr/>
          </p:nvPicPr>
          <p:blipFill rotWithShape="1">
            <a:blip r:embed="rId7">
              <a:alphaModFix/>
            </a:blip>
            <a:srcRect b="0" l="0" r="0" t="0"/>
            <a:stretch/>
          </p:blipFill>
          <p:spPr>
            <a:xfrm>
              <a:off x="4123814" y="2967415"/>
              <a:ext cx="330200" cy="330200"/>
            </a:xfrm>
            <a:prstGeom prst="rect">
              <a:avLst/>
            </a:prstGeom>
            <a:noFill/>
            <a:ln>
              <a:noFill/>
            </a:ln>
          </p:spPr>
        </p:pic>
      </p:grpSp>
      <p:sp>
        <p:nvSpPr>
          <p:cNvPr id="979" name="Google Shape;979;p56"/>
          <p:cNvSpPr txBox="1"/>
          <p:nvPr>
            <p:ph idx="11" type="ftr"/>
          </p:nvPr>
        </p:nvSpPr>
        <p:spPr>
          <a:xfrm>
            <a:off x="419100" y="6356350"/>
            <a:ext cx="505948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980" name="Google Shape;980;p5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Actividad de casos prácticos de bases de datos 2</a:t>
            </a:r>
            <a:endParaRPr/>
          </a:p>
        </p:txBody>
      </p:sp>
      <p:sp>
        <p:nvSpPr>
          <p:cNvPr id="986" name="Google Shape;986;p57"/>
          <p:cNvSpPr txBox="1"/>
          <p:nvPr>
            <p:ph idx="1" type="body"/>
          </p:nvPr>
        </p:nvSpPr>
        <p:spPr>
          <a:xfrm>
            <a:off x="419100" y="1519937"/>
            <a:ext cx="1159166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s-ES" sz="1800"/>
              <a:t>Caso 2: se trata de una empresa de envío comercial que utiliza un sistema de administración de datos antiguo </a:t>
            </a:r>
            <a:br>
              <a:rPr lang="es-ES" sz="1800"/>
            </a:br>
            <a:r>
              <a:rPr lang="es-ES" sz="1800"/>
              <a:t>en las instalaciones. Debe migrar a un ecosistema sin servidores mientras continúa utilizando su sistema de base de datos existente, el cual se basa en Oracle. También está en proceso de desarmar sus datos relacionales altamente estructurados en datos semiestructurados. En el siguiente diagrama, se ilustra su arquitectura</a:t>
            </a:r>
            <a:r>
              <a:rPr lang="es-ES" sz="2000"/>
              <a:t>.</a:t>
            </a:r>
            <a:endParaRPr/>
          </a:p>
          <a:p>
            <a:pPr indent="0" lvl="0" marL="0" rtl="0" algn="l">
              <a:lnSpc>
                <a:spcPct val="90000"/>
              </a:lnSpc>
              <a:spcBef>
                <a:spcPts val="1000"/>
              </a:spcBef>
              <a:spcAft>
                <a:spcPts val="0"/>
              </a:spcAft>
              <a:buClr>
                <a:schemeClr val="dk1"/>
              </a:buClr>
              <a:buSzPts val="2000"/>
              <a:buNone/>
            </a:pPr>
            <a:r>
              <a:t/>
            </a:r>
            <a:endParaRPr sz="2000"/>
          </a:p>
        </p:txBody>
      </p:sp>
      <p:grpSp>
        <p:nvGrpSpPr>
          <p:cNvPr descr="database case study activity 2." id="987" name="Google Shape;987;p57"/>
          <p:cNvGrpSpPr/>
          <p:nvPr/>
        </p:nvGrpSpPr>
        <p:grpSpPr>
          <a:xfrm>
            <a:off x="1093398" y="2815632"/>
            <a:ext cx="9516046" cy="3243403"/>
            <a:chOff x="1093398" y="2815632"/>
            <a:chExt cx="9516046" cy="3243403"/>
          </a:xfrm>
        </p:grpSpPr>
        <p:sp>
          <p:nvSpPr>
            <p:cNvPr id="988" name="Google Shape;988;p57"/>
            <p:cNvSpPr txBox="1"/>
            <p:nvPr/>
          </p:nvSpPr>
          <p:spPr>
            <a:xfrm>
              <a:off x="7457259" y="3378732"/>
              <a:ext cx="926942"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a:t>
              </a:r>
              <a:endParaRPr/>
            </a:p>
          </p:txBody>
        </p:sp>
        <p:sp>
          <p:nvSpPr>
            <p:cNvPr id="989" name="Google Shape;989;p57"/>
            <p:cNvSpPr txBox="1"/>
            <p:nvPr/>
          </p:nvSpPr>
          <p:spPr>
            <a:xfrm>
              <a:off x="7306750" y="2815632"/>
              <a:ext cx="18483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Arial"/>
                  <a:ea typeface="Arial"/>
                  <a:cs typeface="Arial"/>
                  <a:sym typeface="Arial"/>
                </a:rPr>
                <a:t>Base de datos</a:t>
              </a:r>
              <a:endParaRPr/>
            </a:p>
          </p:txBody>
        </p:sp>
        <p:sp>
          <p:nvSpPr>
            <p:cNvPr id="990" name="Google Shape;990;p57"/>
            <p:cNvSpPr txBox="1"/>
            <p:nvPr/>
          </p:nvSpPr>
          <p:spPr>
            <a:xfrm>
              <a:off x="3361978" y="3901952"/>
              <a:ext cx="221787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AppSync</a:t>
              </a:r>
              <a:endParaRPr sz="1600">
                <a:solidFill>
                  <a:schemeClr val="dk1"/>
                </a:solidFill>
                <a:latin typeface="Arial"/>
                <a:ea typeface="Arial"/>
                <a:cs typeface="Arial"/>
                <a:sym typeface="Arial"/>
              </a:endParaRPr>
            </a:p>
          </p:txBody>
        </p:sp>
        <p:pic>
          <p:nvPicPr>
            <p:cNvPr id="991" name="Google Shape;991;p57"/>
            <p:cNvPicPr preferRelativeResize="0"/>
            <p:nvPr/>
          </p:nvPicPr>
          <p:blipFill rotWithShape="1">
            <a:blip r:embed="rId3">
              <a:alphaModFix/>
            </a:blip>
            <a:srcRect b="0" l="0" r="0" t="0"/>
            <a:stretch/>
          </p:blipFill>
          <p:spPr>
            <a:xfrm>
              <a:off x="4024112" y="3206983"/>
              <a:ext cx="711200" cy="711200"/>
            </a:xfrm>
            <a:prstGeom prst="rect">
              <a:avLst/>
            </a:prstGeom>
            <a:noFill/>
            <a:ln>
              <a:noFill/>
            </a:ln>
          </p:spPr>
        </p:pic>
        <p:sp>
          <p:nvSpPr>
            <p:cNvPr id="992" name="Google Shape;992;p57"/>
            <p:cNvSpPr txBox="1"/>
            <p:nvPr/>
          </p:nvSpPr>
          <p:spPr>
            <a:xfrm>
              <a:off x="3191577" y="5120915"/>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Lambda</a:t>
              </a:r>
              <a:endParaRPr/>
            </a:p>
          </p:txBody>
        </p:sp>
        <p:pic>
          <p:nvPicPr>
            <p:cNvPr id="993" name="Google Shape;993;p57"/>
            <p:cNvPicPr preferRelativeResize="0"/>
            <p:nvPr/>
          </p:nvPicPr>
          <p:blipFill rotWithShape="1">
            <a:blip r:embed="rId4">
              <a:alphaModFix/>
            </a:blip>
            <a:srcRect b="0" l="0" r="0" t="0"/>
            <a:stretch/>
          </p:blipFill>
          <p:spPr>
            <a:xfrm>
              <a:off x="3986929" y="4409715"/>
              <a:ext cx="711200" cy="711200"/>
            </a:xfrm>
            <a:prstGeom prst="rect">
              <a:avLst/>
            </a:prstGeom>
            <a:noFill/>
            <a:ln>
              <a:noFill/>
            </a:ln>
          </p:spPr>
        </p:pic>
        <p:pic>
          <p:nvPicPr>
            <p:cNvPr id="994" name="Google Shape;994;p57"/>
            <p:cNvPicPr preferRelativeResize="0"/>
            <p:nvPr/>
          </p:nvPicPr>
          <p:blipFill rotWithShape="1">
            <a:blip r:embed="rId5">
              <a:alphaModFix/>
            </a:blip>
            <a:srcRect b="0" l="0" r="0" t="0"/>
            <a:stretch/>
          </p:blipFill>
          <p:spPr>
            <a:xfrm>
              <a:off x="1630678" y="4424384"/>
              <a:ext cx="469900" cy="469900"/>
            </a:xfrm>
            <a:prstGeom prst="rect">
              <a:avLst/>
            </a:prstGeom>
            <a:noFill/>
            <a:ln>
              <a:noFill/>
            </a:ln>
          </p:spPr>
        </p:pic>
        <p:sp>
          <p:nvSpPr>
            <p:cNvPr id="995" name="Google Shape;995;p57"/>
            <p:cNvSpPr txBox="1"/>
            <p:nvPr/>
          </p:nvSpPr>
          <p:spPr>
            <a:xfrm>
              <a:off x="1093398" y="5059215"/>
              <a:ext cx="1544461"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300">
                  <a:solidFill>
                    <a:srgbClr val="232F3E"/>
                  </a:solidFill>
                  <a:latin typeface="Arial"/>
                  <a:ea typeface="Arial"/>
                  <a:cs typeface="Arial"/>
                  <a:sym typeface="Arial"/>
                </a:rPr>
                <a:t>Centro de </a:t>
              </a:r>
              <a:br>
                <a:rPr lang="es-ES" sz="1300">
                  <a:solidFill>
                    <a:srgbClr val="232F3E"/>
                  </a:solidFill>
                  <a:latin typeface="Arial"/>
                  <a:ea typeface="Arial"/>
                  <a:cs typeface="Arial"/>
                  <a:sym typeface="Arial"/>
                </a:rPr>
              </a:br>
              <a:r>
                <a:rPr lang="es-ES" sz="1300">
                  <a:solidFill>
                    <a:srgbClr val="232F3E"/>
                  </a:solidFill>
                  <a:latin typeface="Arial"/>
                  <a:ea typeface="Arial"/>
                  <a:cs typeface="Arial"/>
                  <a:sym typeface="Arial"/>
                </a:rPr>
                <a:t>datos corporativo</a:t>
              </a:r>
              <a:endParaRPr sz="1300">
                <a:solidFill>
                  <a:srgbClr val="232F3E"/>
                </a:solidFill>
                <a:latin typeface="Arial"/>
                <a:ea typeface="Arial"/>
                <a:cs typeface="Arial"/>
                <a:sym typeface="Arial"/>
              </a:endParaRPr>
            </a:p>
          </p:txBody>
        </p:sp>
        <p:sp>
          <p:nvSpPr>
            <p:cNvPr id="996" name="Google Shape;996;p57"/>
            <p:cNvSpPr txBox="1"/>
            <p:nvPr/>
          </p:nvSpPr>
          <p:spPr>
            <a:xfrm>
              <a:off x="5347561" y="4063622"/>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Lambda</a:t>
              </a:r>
              <a:endParaRPr/>
            </a:p>
          </p:txBody>
        </p:sp>
        <p:pic>
          <p:nvPicPr>
            <p:cNvPr id="997" name="Google Shape;997;p57"/>
            <p:cNvPicPr preferRelativeResize="0"/>
            <p:nvPr/>
          </p:nvPicPr>
          <p:blipFill rotWithShape="1">
            <a:blip r:embed="rId4">
              <a:alphaModFix/>
            </a:blip>
            <a:srcRect b="0" l="0" r="0" t="0"/>
            <a:stretch/>
          </p:blipFill>
          <p:spPr>
            <a:xfrm>
              <a:off x="6142913" y="3352422"/>
              <a:ext cx="711200" cy="711200"/>
            </a:xfrm>
            <a:prstGeom prst="rect">
              <a:avLst/>
            </a:prstGeom>
            <a:noFill/>
            <a:ln>
              <a:noFill/>
            </a:ln>
          </p:spPr>
        </p:pic>
        <p:sp>
          <p:nvSpPr>
            <p:cNvPr id="998" name="Google Shape;998;p57"/>
            <p:cNvSpPr txBox="1"/>
            <p:nvPr/>
          </p:nvSpPr>
          <p:spPr>
            <a:xfrm>
              <a:off x="8307540" y="4066387"/>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Lambda</a:t>
              </a:r>
              <a:endParaRPr/>
            </a:p>
          </p:txBody>
        </p:sp>
        <p:pic>
          <p:nvPicPr>
            <p:cNvPr id="999" name="Google Shape;999;p57"/>
            <p:cNvPicPr preferRelativeResize="0"/>
            <p:nvPr/>
          </p:nvPicPr>
          <p:blipFill rotWithShape="1">
            <a:blip r:embed="rId4">
              <a:alphaModFix/>
            </a:blip>
            <a:srcRect b="0" l="0" r="0" t="0"/>
            <a:stretch/>
          </p:blipFill>
          <p:spPr>
            <a:xfrm>
              <a:off x="9102892" y="3355187"/>
              <a:ext cx="711200" cy="711200"/>
            </a:xfrm>
            <a:prstGeom prst="rect">
              <a:avLst/>
            </a:prstGeom>
            <a:noFill/>
            <a:ln>
              <a:noFill/>
            </a:ln>
          </p:spPr>
        </p:pic>
        <p:sp>
          <p:nvSpPr>
            <p:cNvPr id="1000" name="Google Shape;1000;p57"/>
            <p:cNvSpPr txBox="1"/>
            <p:nvPr/>
          </p:nvSpPr>
          <p:spPr>
            <a:xfrm>
              <a:off x="5337100" y="5228038"/>
              <a:ext cx="221787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Amazon Simple Notification Service (Amazon SNS)</a:t>
              </a:r>
              <a:endParaRPr/>
            </a:p>
          </p:txBody>
        </p:sp>
        <p:pic>
          <p:nvPicPr>
            <p:cNvPr id="1001" name="Google Shape;1001;p57"/>
            <p:cNvPicPr preferRelativeResize="0"/>
            <p:nvPr/>
          </p:nvPicPr>
          <p:blipFill rotWithShape="1">
            <a:blip r:embed="rId6">
              <a:alphaModFix/>
            </a:blip>
            <a:srcRect b="0" l="0" r="0" t="0"/>
            <a:stretch/>
          </p:blipFill>
          <p:spPr>
            <a:xfrm>
              <a:off x="6096627" y="4533069"/>
              <a:ext cx="711200" cy="711200"/>
            </a:xfrm>
            <a:prstGeom prst="rect">
              <a:avLst/>
            </a:prstGeom>
            <a:noFill/>
            <a:ln>
              <a:noFill/>
            </a:ln>
          </p:spPr>
        </p:pic>
        <p:pic>
          <p:nvPicPr>
            <p:cNvPr id="1002" name="Google Shape;1002;p57"/>
            <p:cNvPicPr preferRelativeResize="0"/>
            <p:nvPr/>
          </p:nvPicPr>
          <p:blipFill rotWithShape="1">
            <a:blip r:embed="rId7">
              <a:alphaModFix/>
            </a:blip>
            <a:srcRect b="0" l="0" r="0" t="0"/>
            <a:stretch/>
          </p:blipFill>
          <p:spPr>
            <a:xfrm>
              <a:off x="2901545" y="4420522"/>
              <a:ext cx="469900" cy="469900"/>
            </a:xfrm>
            <a:prstGeom prst="rect">
              <a:avLst/>
            </a:prstGeom>
            <a:noFill/>
            <a:ln>
              <a:noFill/>
            </a:ln>
          </p:spPr>
        </p:pic>
        <p:sp>
          <p:nvSpPr>
            <p:cNvPr id="1003" name="Google Shape;1003;p57"/>
            <p:cNvSpPr txBox="1"/>
            <p:nvPr/>
          </p:nvSpPr>
          <p:spPr>
            <a:xfrm>
              <a:off x="2538464" y="5055353"/>
              <a:ext cx="119606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300">
                  <a:solidFill>
                    <a:srgbClr val="232F3E"/>
                  </a:solidFill>
                  <a:latin typeface="Arial"/>
                  <a:ea typeface="Arial"/>
                  <a:cs typeface="Arial"/>
                  <a:sym typeface="Arial"/>
                </a:rPr>
                <a:t>Base de </a:t>
              </a:r>
              <a:br>
                <a:rPr lang="es-ES" sz="1300">
                  <a:solidFill>
                    <a:srgbClr val="232F3E"/>
                  </a:solidFill>
                  <a:latin typeface="Arial"/>
                  <a:ea typeface="Arial"/>
                  <a:cs typeface="Arial"/>
                  <a:sym typeface="Arial"/>
                </a:rPr>
              </a:br>
              <a:r>
                <a:rPr lang="es-ES" sz="1300">
                  <a:solidFill>
                    <a:srgbClr val="232F3E"/>
                  </a:solidFill>
                  <a:latin typeface="Arial"/>
                  <a:ea typeface="Arial"/>
                  <a:cs typeface="Arial"/>
                  <a:sym typeface="Arial"/>
                </a:rPr>
                <a:t>datos Oracle</a:t>
              </a:r>
              <a:endParaRPr/>
            </a:p>
          </p:txBody>
        </p:sp>
        <p:cxnSp>
          <p:nvCxnSpPr>
            <p:cNvPr id="1004" name="Google Shape;1004;p57"/>
            <p:cNvCxnSpPr/>
            <p:nvPr/>
          </p:nvCxnSpPr>
          <p:spPr>
            <a:xfrm>
              <a:off x="3383783" y="4894284"/>
              <a:ext cx="42488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5" name="Google Shape;1005;p57"/>
            <p:cNvCxnSpPr/>
            <p:nvPr/>
          </p:nvCxnSpPr>
          <p:spPr>
            <a:xfrm flipH="1" rot="10800000">
              <a:off x="4826573" y="4852581"/>
              <a:ext cx="1137481" cy="14343"/>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6" name="Google Shape;1006;p57"/>
            <p:cNvCxnSpPr/>
            <p:nvPr/>
          </p:nvCxnSpPr>
          <p:spPr>
            <a:xfrm rot="10800000">
              <a:off x="4826573" y="3722913"/>
              <a:ext cx="1270054" cy="760504"/>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7" name="Google Shape;1007;p57"/>
            <p:cNvCxnSpPr/>
            <p:nvPr/>
          </p:nvCxnSpPr>
          <p:spPr>
            <a:xfrm>
              <a:off x="4826573" y="3579221"/>
              <a:ext cx="1137481"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8" name="Google Shape;1008;p57"/>
            <p:cNvCxnSpPr>
              <a:stCxn id="1001" idx="3"/>
            </p:cNvCxnSpPr>
            <p:nvPr/>
          </p:nvCxnSpPr>
          <p:spPr>
            <a:xfrm flipH="1" rot="10800000">
              <a:off x="6807827" y="4371469"/>
              <a:ext cx="2147700" cy="517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9" name="Google Shape;1009;p57"/>
            <p:cNvCxnSpPr/>
            <p:nvPr/>
          </p:nvCxnSpPr>
          <p:spPr>
            <a:xfrm>
              <a:off x="6854113" y="3680434"/>
              <a:ext cx="508439"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10" name="Google Shape;1010;p57"/>
            <p:cNvCxnSpPr/>
            <p:nvPr/>
          </p:nvCxnSpPr>
          <p:spPr>
            <a:xfrm rot="10800000">
              <a:off x="8498234" y="3640342"/>
              <a:ext cx="457200" cy="0"/>
            </a:xfrm>
            <a:prstGeom prst="straightConnector1">
              <a:avLst/>
            </a:prstGeom>
            <a:noFill/>
            <a:ln cap="flat" cmpd="sng" w="9525">
              <a:solidFill>
                <a:schemeClr val="accent1"/>
              </a:solidFill>
              <a:prstDash val="solid"/>
              <a:miter lim="800000"/>
              <a:headEnd len="sm" w="sm" type="none"/>
              <a:tailEnd len="med" w="med" type="triangle"/>
            </a:ln>
          </p:spPr>
        </p:cxnSp>
      </p:grpSp>
      <p:sp>
        <p:nvSpPr>
          <p:cNvPr id="1011" name="Google Shape;1011;p57"/>
          <p:cNvSpPr txBox="1"/>
          <p:nvPr>
            <p:ph idx="11" type="ftr"/>
          </p:nvPr>
        </p:nvSpPr>
        <p:spPr>
          <a:xfrm>
            <a:off x="419100" y="6356350"/>
            <a:ext cx="606407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1012" name="Google Shape;1012;p5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Actividad de casos prácticos de bases de datos 3</a:t>
            </a:r>
            <a:endParaRPr/>
          </a:p>
        </p:txBody>
      </p:sp>
      <p:sp>
        <p:nvSpPr>
          <p:cNvPr id="1018" name="Google Shape;1018;p58"/>
          <p:cNvSpPr txBox="1"/>
          <p:nvPr>
            <p:ph idx="1" type="body"/>
          </p:nvPr>
        </p:nvSpPr>
        <p:spPr>
          <a:xfrm>
            <a:off x="328482" y="1519937"/>
            <a:ext cx="11863518"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s-ES" sz="1800"/>
              <a:t>Caso 3: se trata de una empresa de procesamiento de pagos en línea que gestiona más de 1 millón de transacciones por día. Debe prestar servicios a los clientes de comercio electrónico que ofrecen ventas rápidas (ventas que ofrecen precios muy reducidos durante un periodo limitado), en las que la demanda puede aumentar 30 veces en muy poco tiempo. Utiliza IAM y AWS KMS para autenticar las transacciones con las instituciones financieras. Necesita </a:t>
            </a:r>
            <a:br>
              <a:rPr lang="es-ES" sz="1800"/>
            </a:br>
            <a:r>
              <a:rPr lang="es-ES" sz="1800"/>
              <a:t>un rendimiento alto para estas cargas máximas. En el siguiente diagrama, se ilustra su arquitectura.</a:t>
            </a:r>
            <a:endParaRPr/>
          </a:p>
          <a:p>
            <a:pPr indent="0" lvl="0" marL="0" rtl="0" algn="l">
              <a:lnSpc>
                <a:spcPct val="90000"/>
              </a:lnSpc>
              <a:spcBef>
                <a:spcPts val="1000"/>
              </a:spcBef>
              <a:spcAft>
                <a:spcPts val="0"/>
              </a:spcAft>
              <a:buClr>
                <a:schemeClr val="dk1"/>
              </a:buClr>
              <a:buSzPts val="2000"/>
              <a:buNone/>
            </a:pPr>
            <a:r>
              <a:t/>
            </a:r>
            <a:endParaRPr sz="2000"/>
          </a:p>
        </p:txBody>
      </p:sp>
      <p:grpSp>
        <p:nvGrpSpPr>
          <p:cNvPr descr="database case study activity 3." id="1019" name="Google Shape;1019;p58"/>
          <p:cNvGrpSpPr/>
          <p:nvPr/>
        </p:nvGrpSpPr>
        <p:grpSpPr>
          <a:xfrm>
            <a:off x="738591" y="2921000"/>
            <a:ext cx="10714818" cy="3383918"/>
            <a:chOff x="399744" y="2921000"/>
            <a:chExt cx="10714818" cy="3383918"/>
          </a:xfrm>
        </p:grpSpPr>
        <p:sp>
          <p:nvSpPr>
            <p:cNvPr id="1020" name="Google Shape;1020;p58"/>
            <p:cNvSpPr txBox="1"/>
            <p:nvPr/>
          </p:nvSpPr>
          <p:spPr>
            <a:xfrm>
              <a:off x="5463779" y="3784182"/>
              <a:ext cx="926942"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2800">
                  <a:solidFill>
                    <a:schemeClr val="dk1"/>
                  </a:solidFill>
                  <a:latin typeface="Arial"/>
                  <a:ea typeface="Arial"/>
                  <a:cs typeface="Arial"/>
                  <a:sym typeface="Arial"/>
                </a:rPr>
                <a:t>???</a:t>
              </a:r>
              <a:endParaRPr/>
            </a:p>
          </p:txBody>
        </p:sp>
        <p:sp>
          <p:nvSpPr>
            <p:cNvPr id="1021" name="Google Shape;1021;p58"/>
            <p:cNvSpPr txBox="1"/>
            <p:nvPr/>
          </p:nvSpPr>
          <p:spPr>
            <a:xfrm>
              <a:off x="5310622" y="3418883"/>
              <a:ext cx="18483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Arial"/>
                  <a:ea typeface="Arial"/>
                  <a:cs typeface="Arial"/>
                  <a:sym typeface="Arial"/>
                </a:rPr>
                <a:t>Base de datos</a:t>
              </a:r>
              <a:endParaRPr/>
            </a:p>
          </p:txBody>
        </p:sp>
        <p:sp>
          <p:nvSpPr>
            <p:cNvPr id="1022" name="Google Shape;1022;p58"/>
            <p:cNvSpPr txBox="1"/>
            <p:nvPr/>
          </p:nvSpPr>
          <p:spPr>
            <a:xfrm>
              <a:off x="2340880" y="4363561"/>
              <a:ext cx="20317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Elastic Load Balancing</a:t>
              </a:r>
              <a:endParaRPr/>
            </a:p>
          </p:txBody>
        </p:sp>
        <p:pic>
          <p:nvPicPr>
            <p:cNvPr id="1023" name="Google Shape;1023;p58"/>
            <p:cNvPicPr preferRelativeResize="0"/>
            <p:nvPr/>
          </p:nvPicPr>
          <p:blipFill rotWithShape="1">
            <a:blip r:embed="rId3">
              <a:alphaModFix/>
            </a:blip>
            <a:srcRect b="0" l="0" r="0" t="0"/>
            <a:stretch/>
          </p:blipFill>
          <p:spPr>
            <a:xfrm>
              <a:off x="3053681" y="3613865"/>
              <a:ext cx="711200" cy="711200"/>
            </a:xfrm>
            <a:prstGeom prst="rect">
              <a:avLst/>
            </a:prstGeom>
            <a:noFill/>
            <a:ln>
              <a:noFill/>
            </a:ln>
          </p:spPr>
        </p:pic>
        <p:pic>
          <p:nvPicPr>
            <p:cNvPr id="1024" name="Google Shape;1024;p58"/>
            <p:cNvPicPr preferRelativeResize="0"/>
            <p:nvPr/>
          </p:nvPicPr>
          <p:blipFill rotWithShape="1">
            <a:blip r:embed="rId4">
              <a:alphaModFix/>
            </a:blip>
            <a:srcRect b="0" l="0" r="0" t="0"/>
            <a:stretch/>
          </p:blipFill>
          <p:spPr>
            <a:xfrm>
              <a:off x="580519" y="3950912"/>
              <a:ext cx="711200" cy="711200"/>
            </a:xfrm>
            <a:prstGeom prst="rect">
              <a:avLst/>
            </a:prstGeom>
            <a:noFill/>
            <a:ln>
              <a:noFill/>
            </a:ln>
          </p:spPr>
        </p:pic>
        <p:sp>
          <p:nvSpPr>
            <p:cNvPr id="1025" name="Google Shape;1025;p58"/>
            <p:cNvSpPr txBox="1"/>
            <p:nvPr/>
          </p:nvSpPr>
          <p:spPr>
            <a:xfrm>
              <a:off x="399744" y="4538086"/>
              <a:ext cx="1072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rgbClr val="232F3E"/>
                  </a:solidFill>
                  <a:latin typeface="Arial"/>
                  <a:ea typeface="Arial"/>
                  <a:cs typeface="Arial"/>
                  <a:sym typeface="Arial"/>
                </a:rPr>
                <a:t>Internet</a:t>
              </a:r>
              <a:endParaRPr/>
            </a:p>
          </p:txBody>
        </p:sp>
        <p:pic>
          <p:nvPicPr>
            <p:cNvPr id="1026" name="Google Shape;1026;p58"/>
            <p:cNvPicPr preferRelativeResize="0"/>
            <p:nvPr/>
          </p:nvPicPr>
          <p:blipFill rotWithShape="1">
            <a:blip r:embed="rId5">
              <a:alphaModFix/>
            </a:blip>
            <a:srcRect b="0" l="0" r="0" t="0"/>
            <a:stretch/>
          </p:blipFill>
          <p:spPr>
            <a:xfrm>
              <a:off x="4476359" y="4524606"/>
              <a:ext cx="469900" cy="469900"/>
            </a:xfrm>
            <a:prstGeom prst="rect">
              <a:avLst/>
            </a:prstGeom>
            <a:noFill/>
            <a:ln>
              <a:noFill/>
            </a:ln>
          </p:spPr>
        </p:pic>
        <p:pic>
          <p:nvPicPr>
            <p:cNvPr id="1027" name="Google Shape;1027;p58"/>
            <p:cNvPicPr preferRelativeResize="0"/>
            <p:nvPr/>
          </p:nvPicPr>
          <p:blipFill rotWithShape="1">
            <a:blip r:embed="rId6">
              <a:alphaModFix/>
            </a:blip>
            <a:srcRect b="0" l="0" r="0" t="0"/>
            <a:stretch/>
          </p:blipFill>
          <p:spPr>
            <a:xfrm>
              <a:off x="10200162" y="3849312"/>
              <a:ext cx="914400" cy="914400"/>
            </a:xfrm>
            <a:prstGeom prst="rect">
              <a:avLst/>
            </a:prstGeom>
            <a:noFill/>
            <a:ln>
              <a:noFill/>
            </a:ln>
          </p:spPr>
        </p:pic>
        <p:sp>
          <p:nvSpPr>
            <p:cNvPr id="1028" name="Google Shape;1028;p58"/>
            <p:cNvSpPr txBox="1"/>
            <p:nvPr/>
          </p:nvSpPr>
          <p:spPr>
            <a:xfrm>
              <a:off x="6816205" y="3815634"/>
              <a:ext cx="23019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Identity and Access Management (IAM)</a:t>
              </a:r>
              <a:endParaRPr/>
            </a:p>
          </p:txBody>
        </p:sp>
        <p:pic>
          <p:nvPicPr>
            <p:cNvPr id="1029" name="Google Shape;1029;p58"/>
            <p:cNvPicPr preferRelativeResize="0"/>
            <p:nvPr/>
          </p:nvPicPr>
          <p:blipFill rotWithShape="1">
            <a:blip r:embed="rId7">
              <a:alphaModFix/>
            </a:blip>
            <a:srcRect b="0" l="0" r="0" t="0"/>
            <a:stretch/>
          </p:blipFill>
          <p:spPr>
            <a:xfrm>
              <a:off x="7585497" y="3147818"/>
              <a:ext cx="711200" cy="711200"/>
            </a:xfrm>
            <a:prstGeom prst="rect">
              <a:avLst/>
            </a:prstGeom>
            <a:noFill/>
            <a:ln>
              <a:noFill/>
            </a:ln>
          </p:spPr>
        </p:pic>
        <p:sp>
          <p:nvSpPr>
            <p:cNvPr id="1030" name="Google Shape;1030;p58"/>
            <p:cNvSpPr txBox="1"/>
            <p:nvPr/>
          </p:nvSpPr>
          <p:spPr>
            <a:xfrm>
              <a:off x="6769150" y="5351107"/>
              <a:ext cx="23019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AWS Key Management Service (AWS KMS)</a:t>
              </a:r>
              <a:endParaRPr/>
            </a:p>
          </p:txBody>
        </p:sp>
        <p:pic>
          <p:nvPicPr>
            <p:cNvPr id="1031" name="Google Shape;1031;p58"/>
            <p:cNvPicPr preferRelativeResize="0"/>
            <p:nvPr/>
          </p:nvPicPr>
          <p:blipFill rotWithShape="1">
            <a:blip r:embed="rId8">
              <a:alphaModFix/>
            </a:blip>
            <a:srcRect b="0" l="0" r="0" t="0"/>
            <a:stretch/>
          </p:blipFill>
          <p:spPr>
            <a:xfrm>
              <a:off x="7564502" y="4684645"/>
              <a:ext cx="711200" cy="711200"/>
            </a:xfrm>
            <a:prstGeom prst="rect">
              <a:avLst/>
            </a:prstGeom>
            <a:noFill/>
            <a:ln>
              <a:noFill/>
            </a:ln>
          </p:spPr>
        </p:pic>
        <p:sp>
          <p:nvSpPr>
            <p:cNvPr id="1032" name="Google Shape;1032;p58"/>
            <p:cNvSpPr txBox="1"/>
            <p:nvPr/>
          </p:nvSpPr>
          <p:spPr>
            <a:xfrm>
              <a:off x="10271061" y="4709903"/>
              <a:ext cx="84350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Arial"/>
                  <a:ea typeface="Arial"/>
                  <a:cs typeface="Arial"/>
                  <a:sym typeface="Arial"/>
                </a:rPr>
                <a:t>Bancos</a:t>
              </a:r>
              <a:endParaRPr/>
            </a:p>
          </p:txBody>
        </p:sp>
        <p:cxnSp>
          <p:nvCxnSpPr>
            <p:cNvPr id="1033" name="Google Shape;1033;p58"/>
            <p:cNvCxnSpPr/>
            <p:nvPr/>
          </p:nvCxnSpPr>
          <p:spPr>
            <a:xfrm rot="10800000">
              <a:off x="9334009" y="4303972"/>
              <a:ext cx="866153" cy="508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34" name="Google Shape;1034;p58"/>
            <p:cNvCxnSpPr>
              <a:stCxn id="1029" idx="1"/>
            </p:cNvCxnSpPr>
            <p:nvPr/>
          </p:nvCxnSpPr>
          <p:spPr>
            <a:xfrm flipH="1">
              <a:off x="6514197" y="3503418"/>
              <a:ext cx="1071300" cy="476700"/>
            </a:xfrm>
            <a:prstGeom prst="straightConnector1">
              <a:avLst/>
            </a:prstGeom>
            <a:noFill/>
            <a:ln cap="flat" cmpd="sng" w="9525">
              <a:solidFill>
                <a:schemeClr val="accent1"/>
              </a:solidFill>
              <a:prstDash val="solid"/>
              <a:miter lim="800000"/>
              <a:headEnd len="sm" w="sm" type="none"/>
              <a:tailEnd len="med" w="med" type="triangle"/>
            </a:ln>
          </p:spPr>
        </p:cxnSp>
        <p:sp>
          <p:nvSpPr>
            <p:cNvPr id="1035" name="Google Shape;1035;p58"/>
            <p:cNvSpPr txBox="1"/>
            <p:nvPr/>
          </p:nvSpPr>
          <p:spPr>
            <a:xfrm>
              <a:off x="2603747" y="5720143"/>
              <a:ext cx="15133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1"/>
                  </a:solidFill>
                  <a:latin typeface="Arial"/>
                  <a:ea typeface="Arial"/>
                  <a:cs typeface="Arial"/>
                  <a:sym typeface="Arial"/>
                </a:rPr>
                <a:t>Instancias de Amazon EC2</a:t>
              </a:r>
              <a:endParaRPr/>
            </a:p>
          </p:txBody>
        </p:sp>
        <p:pic>
          <p:nvPicPr>
            <p:cNvPr id="1036" name="Google Shape;1036;p58"/>
            <p:cNvPicPr preferRelativeResize="0"/>
            <p:nvPr/>
          </p:nvPicPr>
          <p:blipFill rotWithShape="1">
            <a:blip r:embed="rId9">
              <a:alphaModFix/>
            </a:blip>
            <a:srcRect b="0" l="0" r="0" t="0"/>
            <a:stretch/>
          </p:blipFill>
          <p:spPr>
            <a:xfrm>
              <a:off x="3053681" y="5015024"/>
              <a:ext cx="711200" cy="711200"/>
            </a:xfrm>
            <a:prstGeom prst="rect">
              <a:avLst/>
            </a:prstGeom>
            <a:noFill/>
            <a:ln>
              <a:noFill/>
            </a:ln>
          </p:spPr>
        </p:pic>
        <p:pic>
          <p:nvPicPr>
            <p:cNvPr id="1037" name="Google Shape;1037;p58"/>
            <p:cNvPicPr preferRelativeResize="0"/>
            <p:nvPr/>
          </p:nvPicPr>
          <p:blipFill rotWithShape="1">
            <a:blip r:embed="rId10">
              <a:alphaModFix/>
            </a:blip>
            <a:srcRect b="0" l="0" r="0" t="0"/>
            <a:stretch/>
          </p:blipFill>
          <p:spPr>
            <a:xfrm>
              <a:off x="3887977" y="5212713"/>
              <a:ext cx="469900" cy="469900"/>
            </a:xfrm>
            <a:prstGeom prst="rect">
              <a:avLst/>
            </a:prstGeom>
            <a:noFill/>
            <a:ln>
              <a:noFill/>
            </a:ln>
          </p:spPr>
        </p:pic>
        <p:cxnSp>
          <p:nvCxnSpPr>
            <p:cNvPr id="1038" name="Google Shape;1038;p58"/>
            <p:cNvCxnSpPr/>
            <p:nvPr/>
          </p:nvCxnSpPr>
          <p:spPr>
            <a:xfrm>
              <a:off x="1372416" y="4306512"/>
              <a:ext cx="877816"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39" name="Google Shape;1039;p58"/>
            <p:cNvCxnSpPr/>
            <p:nvPr/>
          </p:nvCxnSpPr>
          <p:spPr>
            <a:xfrm flipH="1" rot="10800000">
              <a:off x="4969773" y="4370258"/>
              <a:ext cx="422813" cy="247158"/>
            </a:xfrm>
            <a:prstGeom prst="straightConnector1">
              <a:avLst/>
            </a:prstGeom>
            <a:noFill/>
            <a:ln cap="flat" cmpd="sng" w="9525">
              <a:solidFill>
                <a:schemeClr val="accent1"/>
              </a:solidFill>
              <a:prstDash val="solid"/>
              <a:miter lim="800000"/>
              <a:headEnd len="sm" w="sm" type="none"/>
              <a:tailEnd len="med" w="med" type="triangle"/>
            </a:ln>
          </p:spPr>
        </p:cxnSp>
        <p:pic>
          <p:nvPicPr>
            <p:cNvPr id="1040" name="Google Shape;1040;p58"/>
            <p:cNvPicPr preferRelativeResize="0"/>
            <p:nvPr/>
          </p:nvPicPr>
          <p:blipFill rotWithShape="1">
            <a:blip r:embed="rId11">
              <a:alphaModFix/>
            </a:blip>
            <a:srcRect b="0" l="0" r="0" t="0"/>
            <a:stretch/>
          </p:blipFill>
          <p:spPr>
            <a:xfrm>
              <a:off x="5293963" y="5107898"/>
              <a:ext cx="469900" cy="469900"/>
            </a:xfrm>
            <a:prstGeom prst="rect">
              <a:avLst/>
            </a:prstGeom>
            <a:noFill/>
            <a:ln>
              <a:noFill/>
            </a:ln>
          </p:spPr>
        </p:pic>
        <p:pic>
          <p:nvPicPr>
            <p:cNvPr id="1041" name="Google Shape;1041;p58"/>
            <p:cNvPicPr preferRelativeResize="0"/>
            <p:nvPr/>
          </p:nvPicPr>
          <p:blipFill rotWithShape="1">
            <a:blip r:embed="rId11">
              <a:alphaModFix/>
            </a:blip>
            <a:srcRect b="0" l="0" r="0" t="0"/>
            <a:stretch/>
          </p:blipFill>
          <p:spPr>
            <a:xfrm>
              <a:off x="6020062" y="5135674"/>
              <a:ext cx="469900" cy="469900"/>
            </a:xfrm>
            <a:prstGeom prst="rect">
              <a:avLst/>
            </a:prstGeom>
            <a:noFill/>
            <a:ln>
              <a:noFill/>
            </a:ln>
          </p:spPr>
        </p:pic>
        <p:sp>
          <p:nvSpPr>
            <p:cNvPr id="1042" name="Google Shape;1042;p58"/>
            <p:cNvSpPr txBox="1"/>
            <p:nvPr/>
          </p:nvSpPr>
          <p:spPr>
            <a:xfrm>
              <a:off x="4797109" y="5638107"/>
              <a:ext cx="16546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Arial"/>
                  <a:ea typeface="Arial"/>
                  <a:cs typeface="Arial"/>
                  <a:sym typeface="Arial"/>
                </a:rPr>
                <a:t>Réplicas de lectura</a:t>
              </a:r>
              <a:endParaRPr/>
            </a:p>
          </p:txBody>
        </p:sp>
        <p:cxnSp>
          <p:nvCxnSpPr>
            <p:cNvPr id="1043" name="Google Shape;1043;p58"/>
            <p:cNvCxnSpPr>
              <a:stCxn id="1020" idx="2"/>
            </p:cNvCxnSpPr>
            <p:nvPr/>
          </p:nvCxnSpPr>
          <p:spPr>
            <a:xfrm flipH="1">
              <a:off x="5577750" y="4307402"/>
              <a:ext cx="349500" cy="732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44" name="Google Shape;1044;p58"/>
            <p:cNvCxnSpPr>
              <a:stCxn id="1020" idx="2"/>
            </p:cNvCxnSpPr>
            <p:nvPr/>
          </p:nvCxnSpPr>
          <p:spPr>
            <a:xfrm>
              <a:off x="5927250" y="4307402"/>
              <a:ext cx="252600" cy="732900"/>
            </a:xfrm>
            <a:prstGeom prst="straightConnector1">
              <a:avLst/>
            </a:prstGeom>
            <a:noFill/>
            <a:ln cap="flat" cmpd="sng" w="9525">
              <a:solidFill>
                <a:schemeClr val="accent1"/>
              </a:solidFill>
              <a:prstDash val="solid"/>
              <a:miter lim="800000"/>
              <a:headEnd len="sm" w="sm" type="none"/>
              <a:tailEnd len="med" w="med" type="triangle"/>
            </a:ln>
          </p:spPr>
        </p:cxnSp>
        <p:sp>
          <p:nvSpPr>
            <p:cNvPr id="1045" name="Google Shape;1045;p58"/>
            <p:cNvSpPr/>
            <p:nvPr/>
          </p:nvSpPr>
          <p:spPr>
            <a:xfrm>
              <a:off x="2330930" y="2921000"/>
              <a:ext cx="6876570" cy="3368949"/>
            </a:xfrm>
            <a:prstGeom prst="rect">
              <a:avLst/>
            </a:prstGeom>
            <a:noFill/>
            <a:ln cap="flat" cmpd="sng" w="12700">
              <a:solidFill>
                <a:srgbClr val="141B23"/>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Nube de AWS</a:t>
              </a:r>
              <a:endParaRPr/>
            </a:p>
          </p:txBody>
        </p:sp>
        <p:cxnSp>
          <p:nvCxnSpPr>
            <p:cNvPr id="1046" name="Google Shape;1046;p58"/>
            <p:cNvCxnSpPr>
              <a:stCxn id="1031" idx="1"/>
            </p:cNvCxnSpPr>
            <p:nvPr/>
          </p:nvCxnSpPr>
          <p:spPr>
            <a:xfrm rot="10800000">
              <a:off x="6477302" y="4299545"/>
              <a:ext cx="1087200" cy="740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47" name="Google Shape;1047;p58"/>
            <p:cNvCxnSpPr>
              <a:stCxn id="1023" idx="2"/>
              <a:endCxn id="1036" idx="0"/>
            </p:cNvCxnSpPr>
            <p:nvPr/>
          </p:nvCxnSpPr>
          <p:spPr>
            <a:xfrm>
              <a:off x="3409281" y="4325065"/>
              <a:ext cx="0" cy="690000"/>
            </a:xfrm>
            <a:prstGeom prst="straightConnector1">
              <a:avLst/>
            </a:prstGeom>
            <a:noFill/>
            <a:ln cap="flat" cmpd="sng" w="9525">
              <a:solidFill>
                <a:schemeClr val="accent1"/>
              </a:solidFill>
              <a:prstDash val="solid"/>
              <a:miter lim="800000"/>
              <a:headEnd len="sm" w="sm" type="none"/>
              <a:tailEnd len="med" w="med" type="triangle"/>
            </a:ln>
          </p:spPr>
        </p:cxnSp>
        <p:sp>
          <p:nvSpPr>
            <p:cNvPr id="1048" name="Google Shape;1048;p58"/>
            <p:cNvSpPr txBox="1"/>
            <p:nvPr/>
          </p:nvSpPr>
          <p:spPr>
            <a:xfrm>
              <a:off x="4112279" y="5035465"/>
              <a:ext cx="103586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SDK de AWS</a:t>
              </a:r>
              <a:endParaRPr/>
            </a:p>
          </p:txBody>
        </p:sp>
        <p:cxnSp>
          <p:nvCxnSpPr>
            <p:cNvPr id="1049" name="Google Shape;1049;p58"/>
            <p:cNvCxnSpPr/>
            <p:nvPr/>
          </p:nvCxnSpPr>
          <p:spPr>
            <a:xfrm flipH="1" rot="10800000">
              <a:off x="3772978" y="4830387"/>
              <a:ext cx="686499" cy="277511"/>
            </a:xfrm>
            <a:prstGeom prst="straightConnector1">
              <a:avLst/>
            </a:prstGeom>
            <a:noFill/>
            <a:ln cap="flat" cmpd="sng" w="9525">
              <a:solidFill>
                <a:schemeClr val="accent1"/>
              </a:solidFill>
              <a:prstDash val="solid"/>
              <a:miter lim="800000"/>
              <a:headEnd len="sm" w="sm" type="none"/>
              <a:tailEnd len="med" w="med" type="triangle"/>
            </a:ln>
          </p:spPr>
        </p:cxnSp>
        <p:pic>
          <p:nvPicPr>
            <p:cNvPr id="1050" name="Google Shape;1050;p58"/>
            <p:cNvPicPr preferRelativeResize="0"/>
            <p:nvPr/>
          </p:nvPicPr>
          <p:blipFill rotWithShape="1">
            <a:blip r:embed="rId12">
              <a:alphaModFix/>
            </a:blip>
            <a:srcRect b="0" l="0" r="0" t="0"/>
            <a:stretch/>
          </p:blipFill>
          <p:spPr>
            <a:xfrm>
              <a:off x="2349747" y="2926810"/>
              <a:ext cx="330200" cy="330200"/>
            </a:xfrm>
            <a:prstGeom prst="rect">
              <a:avLst/>
            </a:prstGeom>
            <a:noFill/>
            <a:ln>
              <a:noFill/>
            </a:ln>
          </p:spPr>
        </p:pic>
      </p:grpSp>
      <p:sp>
        <p:nvSpPr>
          <p:cNvPr id="1051" name="Google Shape;1051;p58"/>
          <p:cNvSpPr txBox="1"/>
          <p:nvPr>
            <p:ph idx="11" type="ftr"/>
          </p:nvPr>
        </p:nvSpPr>
        <p:spPr>
          <a:xfrm>
            <a:off x="419100" y="6356350"/>
            <a:ext cx="488952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1052" name="Google Shape;1052;p5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9"/>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6C2B4"/>
              </a:buClr>
              <a:buSzPts val="2000"/>
              <a:buNone/>
            </a:pPr>
            <a:r>
              <a:rPr lang="es-ES"/>
              <a:t>Módulo 8: Bases de datos</a:t>
            </a:r>
            <a:endParaRPr/>
          </a:p>
          <a:p>
            <a:pPr indent="0" lvl="0" marL="0" rtl="0" algn="l">
              <a:lnSpc>
                <a:spcPct val="90000"/>
              </a:lnSpc>
              <a:spcBef>
                <a:spcPts val="1000"/>
              </a:spcBef>
              <a:spcAft>
                <a:spcPts val="0"/>
              </a:spcAft>
              <a:buClr>
                <a:srgbClr val="36C2B4"/>
              </a:buClr>
              <a:buSzPts val="2000"/>
              <a:buNone/>
            </a:pPr>
            <a:r>
              <a:t/>
            </a:r>
            <a:endParaRPr/>
          </a:p>
        </p:txBody>
      </p:sp>
      <p:sp>
        <p:nvSpPr>
          <p:cNvPr id="1058" name="Google Shape;1058;p5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t>Conclusión del módulo</a:t>
            </a:r>
            <a:endParaRPr/>
          </a:p>
        </p:txBody>
      </p:sp>
      <p:sp>
        <p:nvSpPr>
          <p:cNvPr id="1059" name="Google Shape;1059;p59"/>
          <p:cNvSpPr txBox="1"/>
          <p:nvPr>
            <p:ph idx="11" type="ftr"/>
          </p:nvPr>
        </p:nvSpPr>
        <p:spPr>
          <a:xfrm>
            <a:off x="419100" y="6356350"/>
            <a:ext cx="483053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Comparación entre los servicios </a:t>
            </a:r>
            <a:br>
              <a:rPr lang="es-ES"/>
            </a:br>
            <a:r>
              <a:rPr lang="es-ES"/>
              <a:t>no administrados y los administrados</a:t>
            </a:r>
            <a:endParaRPr/>
          </a:p>
        </p:txBody>
      </p:sp>
      <p:sp>
        <p:nvSpPr>
          <p:cNvPr id="256" name="Google Shape;256;p6"/>
          <p:cNvSpPr txBox="1"/>
          <p:nvPr>
            <p:ph idx="1" type="body"/>
          </p:nvPr>
        </p:nvSpPr>
        <p:spPr>
          <a:xfrm>
            <a:off x="1371836" y="1539209"/>
            <a:ext cx="3374926" cy="61243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5"/>
              </a:buClr>
              <a:buSzPts val="2800"/>
              <a:buNone/>
            </a:pPr>
            <a:r>
              <a:rPr b="1" lang="es-ES">
                <a:solidFill>
                  <a:schemeClr val="accent5"/>
                </a:solidFill>
              </a:rPr>
              <a:t>No administrados</a:t>
            </a:r>
            <a:r>
              <a:rPr b="1" lang="es-ES">
                <a:solidFill>
                  <a:srgbClr val="0070C0"/>
                </a:solidFill>
              </a:rPr>
              <a:t>:</a:t>
            </a:r>
            <a:endParaRPr/>
          </a:p>
        </p:txBody>
      </p:sp>
      <p:sp>
        <p:nvSpPr>
          <p:cNvPr id="257" name="Google Shape;257;p6"/>
          <p:cNvSpPr txBox="1"/>
          <p:nvPr/>
        </p:nvSpPr>
        <p:spPr>
          <a:xfrm>
            <a:off x="815808" y="2113980"/>
            <a:ext cx="4486982" cy="1387221"/>
          </a:xfrm>
          <a:prstGeom prst="rect">
            <a:avLst/>
          </a:prstGeom>
          <a:noFill/>
          <a:ln>
            <a:noFill/>
          </a:ln>
        </p:spPr>
        <p:txBody>
          <a:bodyPr anchorCtr="0" anchor="t" bIns="60950" lIns="121900" spcFirstLastPara="1" rIns="121900" wrap="square" tIns="60950">
            <a:noAutofit/>
          </a:bodyPr>
          <a:lstStyle/>
          <a:p>
            <a:pPr indent="0" lvl="0" marL="0" marR="0" rtl="0" algn="ctr">
              <a:spcBef>
                <a:spcPts val="0"/>
              </a:spcBef>
              <a:spcAft>
                <a:spcPts val="0"/>
              </a:spcAft>
              <a:buClr>
                <a:schemeClr val="dk1"/>
              </a:buClr>
              <a:buSzPts val="2667"/>
              <a:buFont typeface="Arial"/>
              <a:buNone/>
            </a:pPr>
            <a:r>
              <a:rPr b="0" i="1" lang="es-ES" sz="2667" u="none" cap="none" strike="noStrike">
                <a:solidFill>
                  <a:schemeClr val="dk1"/>
                </a:solidFill>
                <a:latin typeface="Arial"/>
                <a:ea typeface="Arial"/>
                <a:cs typeface="Arial"/>
                <a:sym typeface="Arial"/>
              </a:rPr>
              <a:t>Usted administra </a:t>
            </a:r>
            <a:br>
              <a:rPr b="0" i="1" lang="es-ES" sz="2667" u="none" cap="none" strike="noStrike">
                <a:solidFill>
                  <a:schemeClr val="dk1"/>
                </a:solidFill>
                <a:latin typeface="Arial"/>
                <a:ea typeface="Arial"/>
                <a:cs typeface="Arial"/>
                <a:sym typeface="Arial"/>
              </a:rPr>
            </a:br>
            <a:r>
              <a:rPr b="0" i="1" lang="es-ES" sz="2667" u="none" cap="none" strike="noStrike">
                <a:solidFill>
                  <a:schemeClr val="dk1"/>
                </a:solidFill>
                <a:latin typeface="Arial"/>
                <a:ea typeface="Arial"/>
                <a:cs typeface="Arial"/>
                <a:sym typeface="Arial"/>
              </a:rPr>
              <a:t>el escalado, la tolerancia a errores y la disponibilidad.</a:t>
            </a:r>
            <a:endParaRPr/>
          </a:p>
        </p:txBody>
      </p:sp>
      <p:pic>
        <p:nvPicPr>
          <p:cNvPr descr="tools." id="258" name="Google Shape;258;p6"/>
          <p:cNvPicPr preferRelativeResize="0"/>
          <p:nvPr/>
        </p:nvPicPr>
        <p:blipFill rotWithShape="1">
          <a:blip r:embed="rId3">
            <a:alphaModFix/>
          </a:blip>
          <a:srcRect b="0" l="0" r="0" t="0"/>
          <a:stretch/>
        </p:blipFill>
        <p:spPr>
          <a:xfrm>
            <a:off x="1984200" y="3899529"/>
            <a:ext cx="2150198" cy="2046048"/>
          </a:xfrm>
          <a:prstGeom prst="rect">
            <a:avLst/>
          </a:prstGeom>
          <a:noFill/>
          <a:ln>
            <a:noFill/>
          </a:ln>
          <a:effectLst>
            <a:outerShdw blurRad="50800" rotWithShape="0" algn="tl" dir="2700000" dist="38100">
              <a:srgbClr val="000000">
                <a:alpha val="40000"/>
              </a:srgbClr>
            </a:outerShdw>
          </a:effectLst>
        </p:spPr>
      </p:pic>
      <p:sp>
        <p:nvSpPr>
          <p:cNvPr id="259" name="Google Shape;259;p6"/>
          <p:cNvSpPr txBox="1"/>
          <p:nvPr/>
        </p:nvSpPr>
        <p:spPr>
          <a:xfrm>
            <a:off x="7621800" y="1529600"/>
            <a:ext cx="2589300" cy="588600"/>
          </a:xfrm>
          <a:prstGeom prst="rect">
            <a:avLst/>
          </a:prstGeom>
          <a:noFill/>
          <a:ln>
            <a:noFill/>
          </a:ln>
        </p:spPr>
        <p:txBody>
          <a:bodyPr anchorCtr="0" anchor="t" bIns="45700" lIns="91425" spcFirstLastPara="1" rIns="91425" wrap="square" tIns="45700">
            <a:normAutofit fontScale="85000"/>
          </a:bodyPr>
          <a:lstStyle/>
          <a:p>
            <a:pPr indent="0" lvl="0" marL="0" marR="0" rtl="0" algn="ctr">
              <a:lnSpc>
                <a:spcPct val="90000"/>
              </a:lnSpc>
              <a:spcBef>
                <a:spcPts val="0"/>
              </a:spcBef>
              <a:spcAft>
                <a:spcPts val="0"/>
              </a:spcAft>
              <a:buClr>
                <a:schemeClr val="accent5"/>
              </a:buClr>
              <a:buSzPct val="100000"/>
              <a:buFont typeface="Arial"/>
              <a:buNone/>
            </a:pPr>
            <a:r>
              <a:rPr b="1" i="0" lang="es-ES" sz="2800" u="none" cap="none" strike="noStrike">
                <a:solidFill>
                  <a:schemeClr val="accent5"/>
                </a:solidFill>
                <a:latin typeface="Arial"/>
                <a:ea typeface="Arial"/>
                <a:cs typeface="Arial"/>
                <a:sym typeface="Arial"/>
              </a:rPr>
              <a:t>Administrados</a:t>
            </a:r>
            <a:r>
              <a:rPr b="1" i="0" lang="es-ES" sz="2800" u="none" cap="none" strike="noStrike">
                <a:solidFill>
                  <a:srgbClr val="0070C0"/>
                </a:solidFill>
                <a:latin typeface="Arial"/>
                <a:ea typeface="Arial"/>
                <a:cs typeface="Arial"/>
                <a:sym typeface="Arial"/>
              </a:rPr>
              <a:t>:</a:t>
            </a:r>
            <a:endParaRPr/>
          </a:p>
        </p:txBody>
      </p:sp>
      <p:sp>
        <p:nvSpPr>
          <p:cNvPr id="260" name="Google Shape;260;p6"/>
          <p:cNvSpPr txBox="1"/>
          <p:nvPr/>
        </p:nvSpPr>
        <p:spPr>
          <a:xfrm>
            <a:off x="6251734" y="2146045"/>
            <a:ext cx="5189116" cy="1387221"/>
          </a:xfrm>
          <a:prstGeom prst="rect">
            <a:avLst/>
          </a:prstGeom>
          <a:noFill/>
          <a:ln>
            <a:noFill/>
          </a:ln>
        </p:spPr>
        <p:txBody>
          <a:bodyPr anchorCtr="0" anchor="t" bIns="60950" lIns="121900" spcFirstLastPara="1" rIns="121900" wrap="square" tIns="60950">
            <a:noAutofit/>
          </a:bodyPr>
          <a:lstStyle/>
          <a:p>
            <a:pPr indent="0" lvl="0" marL="0" marR="0" rtl="0" algn="ctr">
              <a:spcBef>
                <a:spcPts val="0"/>
              </a:spcBef>
              <a:spcAft>
                <a:spcPts val="0"/>
              </a:spcAft>
              <a:buClr>
                <a:schemeClr val="dk1"/>
              </a:buClr>
              <a:buSzPts val="2667"/>
              <a:buFont typeface="Arial"/>
              <a:buNone/>
            </a:pPr>
            <a:r>
              <a:rPr b="0" i="1" lang="es-ES" sz="2667" u="none" cap="none" strike="noStrike">
                <a:solidFill>
                  <a:schemeClr val="dk1"/>
                </a:solidFill>
                <a:latin typeface="Arial"/>
                <a:ea typeface="Arial"/>
                <a:cs typeface="Arial"/>
                <a:sym typeface="Arial"/>
              </a:rPr>
              <a:t>El escalado, la tolerancia a errores y la disponibilidad suelen estar integrados en el servicio.</a:t>
            </a:r>
            <a:endParaRPr/>
          </a:p>
        </p:txBody>
      </p:sp>
      <p:pic>
        <p:nvPicPr>
          <p:cNvPr descr="a key." id="261" name="Google Shape;261;p6"/>
          <p:cNvPicPr preferRelativeResize="0"/>
          <p:nvPr/>
        </p:nvPicPr>
        <p:blipFill rotWithShape="1">
          <a:blip r:embed="rId4">
            <a:alphaModFix/>
          </a:blip>
          <a:srcRect b="0" l="0" r="0" t="0"/>
          <a:stretch/>
        </p:blipFill>
        <p:spPr>
          <a:xfrm>
            <a:off x="7389427" y="4197162"/>
            <a:ext cx="2913730" cy="1450783"/>
          </a:xfrm>
          <a:prstGeom prst="rect">
            <a:avLst/>
          </a:prstGeom>
          <a:noFill/>
          <a:ln>
            <a:noFill/>
          </a:ln>
          <a:effectLst>
            <a:outerShdw blurRad="50800" rotWithShape="0" algn="tl" dir="2700000" dist="38100">
              <a:srgbClr val="000000">
                <a:alpha val="40000"/>
              </a:srgbClr>
            </a:outerShdw>
          </a:effectLst>
        </p:spPr>
      </p:pic>
      <p:sp>
        <p:nvSpPr>
          <p:cNvPr id="262" name="Google Shape;262;p6"/>
          <p:cNvSpPr txBox="1"/>
          <p:nvPr>
            <p:ph idx="11" type="ftr"/>
          </p:nvPr>
        </p:nvSpPr>
        <p:spPr>
          <a:xfrm>
            <a:off x="419100" y="6356350"/>
            <a:ext cx="511672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63" name="Google Shape;263;p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60"/>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Resumen del módulo </a:t>
            </a:r>
            <a:endParaRPr/>
          </a:p>
        </p:txBody>
      </p:sp>
      <p:sp>
        <p:nvSpPr>
          <p:cNvPr id="1065" name="Google Shape;1065;p60"/>
          <p:cNvSpPr txBox="1"/>
          <p:nvPr>
            <p:ph idx="1" type="body"/>
          </p:nvPr>
        </p:nvSpPr>
        <p:spPr>
          <a:xfrm>
            <a:off x="419099" y="1503461"/>
            <a:ext cx="11632857"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s-ES" sz="2400"/>
              <a:t>En resumen, en este módulo, aprendió a hacer lo siguiente:</a:t>
            </a:r>
            <a:endParaRPr/>
          </a:p>
          <a:p>
            <a:pPr indent="-342900" lvl="1" marL="561975" rtl="0" algn="l">
              <a:lnSpc>
                <a:spcPct val="150000"/>
              </a:lnSpc>
              <a:spcBef>
                <a:spcPts val="0"/>
              </a:spcBef>
              <a:spcAft>
                <a:spcPts val="0"/>
              </a:spcAft>
              <a:buClr>
                <a:schemeClr val="accent1"/>
              </a:buClr>
              <a:buSzPts val="2200"/>
              <a:buChar char="•"/>
            </a:pPr>
            <a:r>
              <a:rPr lang="es-ES" sz="2200"/>
              <a:t>Describir Amazon Relational Database Service (Amazon RDS)</a:t>
            </a:r>
            <a:endParaRPr/>
          </a:p>
          <a:p>
            <a:pPr indent="-342900" lvl="1" marL="561975" rtl="0" algn="l">
              <a:lnSpc>
                <a:spcPct val="150000"/>
              </a:lnSpc>
              <a:spcBef>
                <a:spcPts val="600"/>
              </a:spcBef>
              <a:spcAft>
                <a:spcPts val="0"/>
              </a:spcAft>
              <a:buClr>
                <a:schemeClr val="accent1"/>
              </a:buClr>
              <a:buSzPts val="2200"/>
              <a:buChar char="•"/>
            </a:pPr>
            <a:r>
              <a:rPr lang="es-ES" sz="2200"/>
              <a:t>Identificar la funcionalidad en Amazon RDS</a:t>
            </a:r>
            <a:endParaRPr/>
          </a:p>
          <a:p>
            <a:pPr indent="-342900" lvl="1" marL="561975" rtl="0" algn="l">
              <a:lnSpc>
                <a:spcPct val="150000"/>
              </a:lnSpc>
              <a:spcBef>
                <a:spcPts val="600"/>
              </a:spcBef>
              <a:spcAft>
                <a:spcPts val="0"/>
              </a:spcAft>
              <a:buClr>
                <a:schemeClr val="accent1"/>
              </a:buClr>
              <a:buSzPts val="2200"/>
              <a:buChar char="•"/>
            </a:pPr>
            <a:r>
              <a:rPr lang="es-ES" sz="2200"/>
              <a:t>Describir Amazon DynamoDB</a:t>
            </a:r>
            <a:endParaRPr sz="2200"/>
          </a:p>
          <a:p>
            <a:pPr indent="-342900" lvl="1" marL="561975" rtl="0" algn="l">
              <a:lnSpc>
                <a:spcPct val="150000"/>
              </a:lnSpc>
              <a:spcBef>
                <a:spcPts val="600"/>
              </a:spcBef>
              <a:spcAft>
                <a:spcPts val="0"/>
              </a:spcAft>
              <a:buClr>
                <a:schemeClr val="accent1"/>
              </a:buClr>
              <a:buSzPts val="2200"/>
              <a:buChar char="•"/>
            </a:pPr>
            <a:r>
              <a:rPr lang="es-ES" sz="2200"/>
              <a:t>Identificar la funcionalidad en Amazon DynamoDB</a:t>
            </a:r>
            <a:endParaRPr sz="2200"/>
          </a:p>
          <a:p>
            <a:pPr indent="-342900" lvl="1" marL="561975" rtl="0" algn="l">
              <a:lnSpc>
                <a:spcPct val="150000"/>
              </a:lnSpc>
              <a:spcBef>
                <a:spcPts val="600"/>
              </a:spcBef>
              <a:spcAft>
                <a:spcPts val="0"/>
              </a:spcAft>
              <a:buClr>
                <a:schemeClr val="accent1"/>
              </a:buClr>
              <a:buSzPts val="2200"/>
              <a:buChar char="•"/>
            </a:pPr>
            <a:r>
              <a:rPr lang="es-ES" sz="2200"/>
              <a:t>Describir Amazon Redshift</a:t>
            </a:r>
            <a:endParaRPr sz="2200"/>
          </a:p>
          <a:p>
            <a:pPr indent="-342900" lvl="1" marL="561975" rtl="0" algn="l">
              <a:lnSpc>
                <a:spcPct val="150000"/>
              </a:lnSpc>
              <a:spcBef>
                <a:spcPts val="600"/>
              </a:spcBef>
              <a:spcAft>
                <a:spcPts val="0"/>
              </a:spcAft>
              <a:buClr>
                <a:schemeClr val="accent1"/>
              </a:buClr>
              <a:buSzPts val="2200"/>
              <a:buChar char="•"/>
            </a:pPr>
            <a:r>
              <a:rPr lang="es-ES" sz="2200"/>
              <a:t>Describir Amazon Aurora</a:t>
            </a:r>
            <a:endParaRPr/>
          </a:p>
          <a:p>
            <a:pPr indent="-342900" lvl="1" marL="561975" rtl="0" algn="l">
              <a:lnSpc>
                <a:spcPct val="150000"/>
              </a:lnSpc>
              <a:spcBef>
                <a:spcPts val="600"/>
              </a:spcBef>
              <a:spcAft>
                <a:spcPts val="0"/>
              </a:spcAft>
              <a:buClr>
                <a:schemeClr val="accent1"/>
              </a:buClr>
              <a:buSzPts val="2200"/>
              <a:buChar char="•"/>
            </a:pPr>
            <a:r>
              <a:rPr lang="es-ES" sz="2200"/>
              <a:t>Realizar tareas en una base de datos de RDS, como lanzamientos, configuraciones </a:t>
            </a:r>
            <a:br>
              <a:rPr lang="es-ES" sz="2200"/>
            </a:br>
            <a:r>
              <a:rPr lang="es-ES" sz="2200"/>
              <a:t>e interacciones</a:t>
            </a:r>
            <a:endParaRPr/>
          </a:p>
        </p:txBody>
      </p:sp>
      <p:sp>
        <p:nvSpPr>
          <p:cNvPr id="1066" name="Google Shape;1066;p60"/>
          <p:cNvSpPr txBox="1"/>
          <p:nvPr>
            <p:ph idx="11" type="ftr"/>
          </p:nvPr>
        </p:nvSpPr>
        <p:spPr>
          <a:xfrm>
            <a:off x="419100" y="6356350"/>
            <a:ext cx="528972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1067" name="Google Shape;1067;p60"/>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1"/>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sz="4000">
                <a:latin typeface="Arial"/>
                <a:ea typeface="Arial"/>
                <a:cs typeface="Arial"/>
                <a:sym typeface="Arial"/>
              </a:rPr>
              <a:t>Complete la revisión de conocimientos</a:t>
            </a:r>
            <a:endParaRPr/>
          </a:p>
        </p:txBody>
      </p:sp>
      <p:pic>
        <p:nvPicPr>
          <p:cNvPr id="1073" name="Google Shape;1073;p61"/>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
        <p:nvSpPr>
          <p:cNvPr id="1074" name="Google Shape;1074;p61"/>
          <p:cNvSpPr txBox="1"/>
          <p:nvPr>
            <p:ph idx="11" type="ftr"/>
          </p:nvPr>
        </p:nvSpPr>
        <p:spPr>
          <a:xfrm>
            <a:off x="419100" y="6356350"/>
            <a:ext cx="560275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1075" name="Google Shape;1075;p6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2"/>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Pregunta del examen de muestra</a:t>
            </a:r>
            <a:endParaRPr/>
          </a:p>
        </p:txBody>
      </p:sp>
      <p:sp>
        <p:nvSpPr>
          <p:cNvPr id="1082" name="Google Shape;1082;p62"/>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ES" sz="2300"/>
              <a:t>¿Cuál de las siguientes opciones representa un servicio de base de datos NoSQL completamente administrado?</a:t>
            </a:r>
            <a:endParaRPr sz="2300"/>
          </a:p>
          <a:p>
            <a:pPr indent="-457200" lvl="0" marL="457200" rtl="0" algn="l">
              <a:lnSpc>
                <a:spcPct val="90000"/>
              </a:lnSpc>
              <a:spcBef>
                <a:spcPts val="1000"/>
              </a:spcBef>
              <a:spcAft>
                <a:spcPts val="0"/>
              </a:spcAft>
              <a:buClr>
                <a:schemeClr val="dk1"/>
              </a:buClr>
              <a:buSzPts val="2300"/>
              <a:buFont typeface="Arial"/>
              <a:buAutoNum type="alphaUcPeriod"/>
            </a:pPr>
            <a:r>
              <a:rPr lang="es-ES" sz="2300"/>
              <a:t>Amazon Relational Database Service (Amazon RDS)</a:t>
            </a:r>
            <a:endParaRPr/>
          </a:p>
          <a:p>
            <a:pPr indent="-457200" lvl="0" marL="457200" rtl="0" algn="l">
              <a:lnSpc>
                <a:spcPct val="90000"/>
              </a:lnSpc>
              <a:spcBef>
                <a:spcPts val="1000"/>
              </a:spcBef>
              <a:spcAft>
                <a:spcPts val="0"/>
              </a:spcAft>
              <a:buClr>
                <a:schemeClr val="dk1"/>
              </a:buClr>
              <a:buSzPts val="2300"/>
              <a:buFont typeface="Arial"/>
              <a:buAutoNum type="alphaUcPeriod"/>
            </a:pPr>
            <a:r>
              <a:rPr lang="es-ES" sz="2300"/>
              <a:t>Amazon DynamoDB</a:t>
            </a:r>
            <a:endParaRPr sz="2300"/>
          </a:p>
          <a:p>
            <a:pPr indent="-457200" lvl="0" marL="457200" rtl="0" algn="l">
              <a:lnSpc>
                <a:spcPct val="90000"/>
              </a:lnSpc>
              <a:spcBef>
                <a:spcPts val="1000"/>
              </a:spcBef>
              <a:spcAft>
                <a:spcPts val="0"/>
              </a:spcAft>
              <a:buClr>
                <a:schemeClr val="dk1"/>
              </a:buClr>
              <a:buSzPts val="2300"/>
              <a:buFont typeface="Arial"/>
              <a:buAutoNum type="alphaUcPeriod"/>
            </a:pPr>
            <a:r>
              <a:rPr lang="es-ES" sz="2300"/>
              <a:t>Amazon Aurora</a:t>
            </a:r>
            <a:endParaRPr/>
          </a:p>
          <a:p>
            <a:pPr indent="-457200" lvl="0" marL="457200" rtl="0" algn="l">
              <a:lnSpc>
                <a:spcPct val="90000"/>
              </a:lnSpc>
              <a:spcBef>
                <a:spcPts val="1000"/>
              </a:spcBef>
              <a:spcAft>
                <a:spcPts val="0"/>
              </a:spcAft>
              <a:buClr>
                <a:schemeClr val="dk1"/>
              </a:buClr>
              <a:buSzPts val="2300"/>
              <a:buFont typeface="Arial"/>
              <a:buAutoNum type="alphaUcPeriod"/>
            </a:pPr>
            <a:r>
              <a:rPr lang="es-ES" sz="2300"/>
              <a:t>Amazon Redshift</a:t>
            </a:r>
            <a:endParaRPr sz="2300"/>
          </a:p>
        </p:txBody>
      </p:sp>
      <p:sp>
        <p:nvSpPr>
          <p:cNvPr descr="box around NoSQL database service." id="1083" name="Google Shape;1083;p62"/>
          <p:cNvSpPr/>
          <p:nvPr/>
        </p:nvSpPr>
        <p:spPr>
          <a:xfrm>
            <a:off x="6458465" y="1528175"/>
            <a:ext cx="4234249"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box around response B: Amazon DynamoDB." id="1084" name="Google Shape;1084;p62"/>
          <p:cNvSpPr/>
          <p:nvPr/>
        </p:nvSpPr>
        <p:spPr>
          <a:xfrm>
            <a:off x="410464" y="2720559"/>
            <a:ext cx="3304801" cy="396240"/>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5" name="Google Shape;1085;p62"/>
          <p:cNvSpPr txBox="1"/>
          <p:nvPr>
            <p:ph idx="11" type="ftr"/>
          </p:nvPr>
        </p:nvSpPr>
        <p:spPr>
          <a:xfrm>
            <a:off x="419100" y="6356350"/>
            <a:ext cx="526500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ES" sz="900">
                <a:solidFill>
                  <a:srgbClr val="888888"/>
                </a:solidFill>
                <a:latin typeface="Arial"/>
                <a:ea typeface="Arial"/>
                <a:cs typeface="Arial"/>
                <a:sym typeface="Arial"/>
              </a:rPr>
              <a:t>© 2019 Amazon Web Services, Inc. o sus empresas afiliadas. Todos los derechos reservados.</a:t>
            </a:r>
            <a:endParaRPr/>
          </a:p>
        </p:txBody>
      </p:sp>
      <p:sp>
        <p:nvSpPr>
          <p:cNvPr id="1086" name="Google Shape;1086;p62"/>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3"/>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Recursos adicionales</a:t>
            </a:r>
            <a:endParaRPr/>
          </a:p>
        </p:txBody>
      </p:sp>
      <p:sp>
        <p:nvSpPr>
          <p:cNvPr id="1092" name="Google Shape;1092;p63"/>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s-ES" u="sng">
                <a:solidFill>
                  <a:schemeClr val="hlink"/>
                </a:solidFill>
                <a:hlinkClick r:id="rId3"/>
              </a:rPr>
              <a:t>Página de bases de datos de AWS</a:t>
            </a:r>
            <a:endParaRPr/>
          </a:p>
          <a:p>
            <a:pPr indent="-228600" lvl="0" marL="228600" rtl="0" algn="l">
              <a:lnSpc>
                <a:spcPct val="90000"/>
              </a:lnSpc>
              <a:spcBef>
                <a:spcPts val="1000"/>
              </a:spcBef>
              <a:spcAft>
                <a:spcPts val="0"/>
              </a:spcAft>
              <a:buClr>
                <a:schemeClr val="dk1"/>
              </a:buClr>
              <a:buSzPts val="2800"/>
              <a:buChar char="•"/>
            </a:pPr>
            <a:r>
              <a:rPr lang="es-ES" u="sng">
                <a:solidFill>
                  <a:schemeClr val="hlink"/>
                </a:solidFill>
                <a:hlinkClick r:id="rId4"/>
              </a:rPr>
              <a:t>Página de Amazon RDS</a:t>
            </a:r>
            <a:endParaRPr/>
          </a:p>
          <a:p>
            <a:pPr indent="-228600" lvl="0" marL="228600" rtl="0" algn="l">
              <a:lnSpc>
                <a:spcPct val="90000"/>
              </a:lnSpc>
              <a:spcBef>
                <a:spcPts val="1000"/>
              </a:spcBef>
              <a:spcAft>
                <a:spcPts val="0"/>
              </a:spcAft>
              <a:buClr>
                <a:schemeClr val="dk1"/>
              </a:buClr>
              <a:buSzPts val="2800"/>
              <a:buChar char="•"/>
            </a:pPr>
            <a:r>
              <a:rPr lang="es-ES" u="sng">
                <a:solidFill>
                  <a:schemeClr val="hlink"/>
                </a:solidFill>
                <a:hlinkClick r:id="rId5"/>
              </a:rPr>
              <a:t>Información general sobre los servicios de bases de datos de Amazon</a:t>
            </a:r>
            <a:endParaRPr/>
          </a:p>
          <a:p>
            <a:pPr indent="-228600" lvl="0" marL="228600" rtl="0" algn="l">
              <a:lnSpc>
                <a:spcPct val="90000"/>
              </a:lnSpc>
              <a:spcBef>
                <a:spcPts val="1000"/>
              </a:spcBef>
              <a:spcAft>
                <a:spcPts val="0"/>
              </a:spcAft>
              <a:buClr>
                <a:schemeClr val="dk1"/>
              </a:buClr>
              <a:buSzPts val="2800"/>
              <a:buChar char="•"/>
            </a:pPr>
            <a:r>
              <a:rPr lang="es-ES" u="sng">
                <a:solidFill>
                  <a:schemeClr val="hlink"/>
                </a:solidFill>
                <a:hlinkClick r:id="rId6"/>
              </a:rPr>
              <a:t>Introducción a las bases de datos de AWS</a:t>
            </a:r>
            <a:endParaRPr/>
          </a:p>
        </p:txBody>
      </p:sp>
      <p:sp>
        <p:nvSpPr>
          <p:cNvPr id="1093" name="Google Shape;1093;p63"/>
          <p:cNvSpPr txBox="1"/>
          <p:nvPr>
            <p:ph idx="11" type="ftr"/>
          </p:nvPr>
        </p:nvSpPr>
        <p:spPr>
          <a:xfrm>
            <a:off x="419100" y="6356350"/>
            <a:ext cx="552038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1094" name="Google Shape;1094;p63"/>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s-ES"/>
              <a:t>Gracias</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Desafíos de las bases de datos relacionales</a:t>
            </a:r>
            <a:endParaRPr/>
          </a:p>
        </p:txBody>
      </p:sp>
      <p:sp>
        <p:nvSpPr>
          <p:cNvPr id="270" name="Google Shape;270;p7"/>
          <p:cNvSpPr txBox="1"/>
          <p:nvPr>
            <p:ph idx="1" type="body"/>
          </p:nvPr>
        </p:nvSpPr>
        <p:spPr>
          <a:xfrm>
            <a:off x="238538" y="1440305"/>
            <a:ext cx="11577085" cy="4913308"/>
          </a:xfrm>
          <a:prstGeom prst="rect">
            <a:avLst/>
          </a:prstGeom>
          <a:noFill/>
          <a:ln>
            <a:noFill/>
          </a:ln>
        </p:spPr>
        <p:txBody>
          <a:bodyPr anchorCtr="0" anchor="t" bIns="45700" lIns="91425" spcFirstLastPara="1" rIns="91425" wrap="square" tIns="45700">
            <a:normAutofit/>
          </a:bodyPr>
          <a:lstStyle/>
          <a:p>
            <a:pPr indent="-457200" lvl="0" marL="457200" rtl="0" algn="just">
              <a:lnSpc>
                <a:spcPct val="90000"/>
              </a:lnSpc>
              <a:spcBef>
                <a:spcPts val="0"/>
              </a:spcBef>
              <a:spcAft>
                <a:spcPts val="0"/>
              </a:spcAft>
              <a:buClr>
                <a:schemeClr val="dk1"/>
              </a:buClr>
              <a:buSzPts val="2800"/>
              <a:buChar char="•"/>
            </a:pPr>
            <a:r>
              <a:rPr lang="es-ES"/>
              <a:t>Mantenimiento del servidor y huella energética</a:t>
            </a:r>
            <a:endParaRPr/>
          </a:p>
          <a:p>
            <a:pPr indent="-457200" lvl="0" marL="457200" rtl="0" algn="just">
              <a:lnSpc>
                <a:spcPct val="90000"/>
              </a:lnSpc>
              <a:spcBef>
                <a:spcPts val="1800"/>
              </a:spcBef>
              <a:spcAft>
                <a:spcPts val="0"/>
              </a:spcAft>
              <a:buClr>
                <a:schemeClr val="dk1"/>
              </a:buClr>
              <a:buSzPts val="2800"/>
              <a:buChar char="•"/>
            </a:pPr>
            <a:r>
              <a:rPr lang="es-ES"/>
              <a:t>Instalación y parches de software</a:t>
            </a:r>
            <a:endParaRPr/>
          </a:p>
          <a:p>
            <a:pPr indent="-457200" lvl="0" marL="457200" rtl="0" algn="l">
              <a:lnSpc>
                <a:spcPct val="90000"/>
              </a:lnSpc>
              <a:spcBef>
                <a:spcPts val="1800"/>
              </a:spcBef>
              <a:spcAft>
                <a:spcPts val="0"/>
              </a:spcAft>
              <a:buClr>
                <a:schemeClr val="dk1"/>
              </a:buClr>
              <a:buSzPts val="2800"/>
              <a:buChar char="•"/>
            </a:pPr>
            <a:r>
              <a:rPr lang="es-ES"/>
              <a:t>Copias de seguridad y alta disponibilidad </a:t>
            </a:r>
            <a:br>
              <a:rPr lang="es-ES"/>
            </a:br>
            <a:r>
              <a:rPr lang="es-ES"/>
              <a:t>de la base de datos</a:t>
            </a:r>
            <a:endParaRPr/>
          </a:p>
          <a:p>
            <a:pPr indent="-457200" lvl="0" marL="457200" rtl="0" algn="just">
              <a:lnSpc>
                <a:spcPct val="90000"/>
              </a:lnSpc>
              <a:spcBef>
                <a:spcPts val="1800"/>
              </a:spcBef>
              <a:spcAft>
                <a:spcPts val="0"/>
              </a:spcAft>
              <a:buClr>
                <a:schemeClr val="dk1"/>
              </a:buClr>
              <a:buSzPts val="2800"/>
              <a:buChar char="•"/>
            </a:pPr>
            <a:r>
              <a:rPr lang="es-ES"/>
              <a:t>Límites en la escalabilidad</a:t>
            </a:r>
            <a:endParaRPr/>
          </a:p>
          <a:p>
            <a:pPr indent="-457200" lvl="0" marL="457200" rtl="0" algn="just">
              <a:lnSpc>
                <a:spcPct val="90000"/>
              </a:lnSpc>
              <a:spcBef>
                <a:spcPts val="1800"/>
              </a:spcBef>
              <a:spcAft>
                <a:spcPts val="0"/>
              </a:spcAft>
              <a:buClr>
                <a:schemeClr val="dk1"/>
              </a:buClr>
              <a:buSzPts val="2800"/>
              <a:buChar char="•"/>
            </a:pPr>
            <a:r>
              <a:rPr lang="es-ES"/>
              <a:t>Seguridad de los datos</a:t>
            </a:r>
            <a:endParaRPr/>
          </a:p>
          <a:p>
            <a:pPr indent="-457200" lvl="0" marL="457200" rtl="0" algn="just">
              <a:lnSpc>
                <a:spcPct val="90000"/>
              </a:lnSpc>
              <a:spcBef>
                <a:spcPts val="1800"/>
              </a:spcBef>
              <a:spcAft>
                <a:spcPts val="0"/>
              </a:spcAft>
              <a:buClr>
                <a:schemeClr val="dk1"/>
              </a:buClr>
              <a:buSzPts val="2800"/>
              <a:buChar char="•"/>
            </a:pPr>
            <a:r>
              <a:rPr lang="es-ES"/>
              <a:t>Instalación y parches del sistema operativo</a:t>
            </a:r>
            <a:endParaRPr/>
          </a:p>
        </p:txBody>
      </p:sp>
      <p:pic>
        <p:nvPicPr>
          <p:cNvPr descr="a relational database." id="271" name="Google Shape;271;p7"/>
          <p:cNvPicPr preferRelativeResize="0"/>
          <p:nvPr/>
        </p:nvPicPr>
        <p:blipFill rotWithShape="1">
          <a:blip r:embed="rId3">
            <a:alphaModFix/>
          </a:blip>
          <a:srcRect b="0" l="0" r="0" t="0"/>
          <a:stretch/>
        </p:blipFill>
        <p:spPr>
          <a:xfrm>
            <a:off x="8539024" y="1440305"/>
            <a:ext cx="3276600" cy="1778000"/>
          </a:xfrm>
          <a:prstGeom prst="rect">
            <a:avLst/>
          </a:prstGeom>
          <a:noFill/>
          <a:ln>
            <a:noFill/>
          </a:ln>
        </p:spPr>
      </p:pic>
      <p:sp>
        <p:nvSpPr>
          <p:cNvPr id="272" name="Google Shape;272;p7"/>
          <p:cNvSpPr txBox="1"/>
          <p:nvPr>
            <p:ph idx="11" type="ftr"/>
          </p:nvPr>
        </p:nvSpPr>
        <p:spPr>
          <a:xfrm>
            <a:off x="419100" y="6356350"/>
            <a:ext cx="493549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73" name="Google Shape;273;p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s-ES"/>
              <a:t>Amazon RDS</a:t>
            </a:r>
            <a:endParaRPr/>
          </a:p>
        </p:txBody>
      </p:sp>
      <p:sp>
        <p:nvSpPr>
          <p:cNvPr id="279" name="Google Shape;279;p8"/>
          <p:cNvSpPr txBox="1"/>
          <p:nvPr/>
        </p:nvSpPr>
        <p:spPr>
          <a:xfrm>
            <a:off x="663263" y="1599324"/>
            <a:ext cx="1129708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800" u="none" cap="none" strike="noStrike">
                <a:solidFill>
                  <a:schemeClr val="dk1"/>
                </a:solidFill>
                <a:latin typeface="Arial"/>
                <a:ea typeface="Arial"/>
                <a:cs typeface="Arial"/>
                <a:sym typeface="Arial"/>
              </a:rPr>
              <a:t>Servicio administrado que configura y opera una base de datos relacional en la nube.</a:t>
            </a:r>
            <a:endParaRPr b="0" i="0" sz="2800" u="none" cap="none" strike="noStrike">
              <a:solidFill>
                <a:schemeClr val="dk1"/>
              </a:solidFill>
              <a:latin typeface="Arial"/>
              <a:ea typeface="Arial"/>
              <a:cs typeface="Arial"/>
              <a:sym typeface="Arial"/>
            </a:endParaRPr>
          </a:p>
        </p:txBody>
      </p:sp>
      <p:grpSp>
        <p:nvGrpSpPr>
          <p:cNvPr id="280" name="Google Shape;280;p8"/>
          <p:cNvGrpSpPr/>
          <p:nvPr/>
        </p:nvGrpSpPr>
        <p:grpSpPr>
          <a:xfrm>
            <a:off x="1559281" y="3197241"/>
            <a:ext cx="8637055" cy="1634111"/>
            <a:chOff x="1559281" y="3197241"/>
            <a:chExt cx="8637055" cy="1634111"/>
          </a:xfrm>
        </p:grpSpPr>
        <p:grpSp>
          <p:nvGrpSpPr>
            <p:cNvPr id="281" name="Google Shape;281;p8"/>
            <p:cNvGrpSpPr/>
            <p:nvPr/>
          </p:nvGrpSpPr>
          <p:grpSpPr>
            <a:xfrm>
              <a:off x="1559281" y="3545117"/>
              <a:ext cx="1072750" cy="910523"/>
              <a:chOff x="1559281" y="3545117"/>
              <a:chExt cx="1072750" cy="910523"/>
            </a:xfrm>
          </p:grpSpPr>
          <p:pic>
            <p:nvPicPr>
              <p:cNvPr id="282" name="Google Shape;282;p8"/>
              <p:cNvPicPr preferRelativeResize="0"/>
              <p:nvPr/>
            </p:nvPicPr>
            <p:blipFill rotWithShape="1">
              <a:blip r:embed="rId3">
                <a:alphaModFix/>
              </a:blip>
              <a:srcRect b="0" l="0" r="0" t="0"/>
              <a:stretch/>
            </p:blipFill>
            <p:spPr>
              <a:xfrm flipH="1">
                <a:off x="1853863" y="3545117"/>
                <a:ext cx="483586" cy="469900"/>
              </a:xfrm>
              <a:prstGeom prst="rect">
                <a:avLst/>
              </a:prstGeom>
              <a:noFill/>
              <a:ln>
                <a:noFill/>
              </a:ln>
            </p:spPr>
          </p:pic>
          <p:sp>
            <p:nvSpPr>
              <p:cNvPr id="283" name="Google Shape;283;p8"/>
              <p:cNvSpPr txBox="1"/>
              <p:nvPr/>
            </p:nvSpPr>
            <p:spPr>
              <a:xfrm>
                <a:off x="1559281" y="4117086"/>
                <a:ext cx="1072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600" u="none" cap="none" strike="noStrike">
                    <a:solidFill>
                      <a:srgbClr val="232F3E"/>
                    </a:solidFill>
                    <a:latin typeface="Arial"/>
                    <a:ea typeface="Arial"/>
                    <a:cs typeface="Arial"/>
                    <a:sym typeface="Arial"/>
                  </a:rPr>
                  <a:t>Usuarios</a:t>
                </a:r>
                <a:endParaRPr/>
              </a:p>
            </p:txBody>
          </p:sp>
        </p:grpSp>
        <p:cxnSp>
          <p:nvCxnSpPr>
            <p:cNvPr id="284" name="Google Shape;284;p8"/>
            <p:cNvCxnSpPr/>
            <p:nvPr/>
          </p:nvCxnSpPr>
          <p:spPr>
            <a:xfrm>
              <a:off x="2902390" y="3768742"/>
              <a:ext cx="1371600" cy="0"/>
            </a:xfrm>
            <a:prstGeom prst="straightConnector1">
              <a:avLst/>
            </a:prstGeom>
            <a:noFill/>
            <a:ln cap="flat" cmpd="sng" w="9525">
              <a:solidFill>
                <a:schemeClr val="accent1"/>
              </a:solidFill>
              <a:prstDash val="solid"/>
              <a:miter lim="800000"/>
              <a:headEnd len="sm" w="sm" type="none"/>
              <a:tailEnd len="med" w="med" type="triangle"/>
            </a:ln>
          </p:spPr>
        </p:cxnSp>
        <p:grpSp>
          <p:nvGrpSpPr>
            <p:cNvPr id="285" name="Google Shape;285;p8"/>
            <p:cNvGrpSpPr/>
            <p:nvPr/>
          </p:nvGrpSpPr>
          <p:grpSpPr>
            <a:xfrm>
              <a:off x="4430115" y="3298842"/>
              <a:ext cx="1453143" cy="1470957"/>
              <a:chOff x="4332244" y="3298842"/>
              <a:chExt cx="1453143" cy="1470957"/>
            </a:xfrm>
          </p:grpSpPr>
          <p:grpSp>
            <p:nvGrpSpPr>
              <p:cNvPr id="286" name="Google Shape;286;p8"/>
              <p:cNvGrpSpPr/>
              <p:nvPr/>
            </p:nvGrpSpPr>
            <p:grpSpPr>
              <a:xfrm>
                <a:off x="4446478" y="3298842"/>
                <a:ext cx="1338909" cy="774700"/>
                <a:chOff x="4446478" y="3298842"/>
                <a:chExt cx="1338909" cy="774700"/>
              </a:xfrm>
            </p:grpSpPr>
            <p:pic>
              <p:nvPicPr>
                <p:cNvPr id="287" name="Google Shape;287;p8"/>
                <p:cNvPicPr preferRelativeResize="0"/>
                <p:nvPr/>
              </p:nvPicPr>
              <p:blipFill rotWithShape="1">
                <a:blip r:embed="rId4">
                  <a:alphaModFix/>
                </a:blip>
                <a:srcRect b="0" l="0" r="0" t="0"/>
                <a:stretch/>
              </p:blipFill>
              <p:spPr>
                <a:xfrm>
                  <a:off x="4446478" y="3298842"/>
                  <a:ext cx="469900" cy="469900"/>
                </a:xfrm>
                <a:prstGeom prst="rect">
                  <a:avLst/>
                </a:prstGeom>
                <a:noFill/>
                <a:ln>
                  <a:noFill/>
                </a:ln>
              </p:spPr>
            </p:pic>
            <p:pic>
              <p:nvPicPr>
                <p:cNvPr id="288" name="Google Shape;288;p8"/>
                <p:cNvPicPr preferRelativeResize="0"/>
                <p:nvPr/>
              </p:nvPicPr>
              <p:blipFill rotWithShape="1">
                <a:blip r:embed="rId4">
                  <a:alphaModFix/>
                </a:blip>
                <a:srcRect b="0" l="0" r="0" t="0"/>
                <a:stretch/>
              </p:blipFill>
              <p:spPr>
                <a:xfrm>
                  <a:off x="4880983" y="3451242"/>
                  <a:ext cx="469900" cy="469900"/>
                </a:xfrm>
                <a:prstGeom prst="rect">
                  <a:avLst/>
                </a:prstGeom>
                <a:noFill/>
                <a:ln>
                  <a:noFill/>
                </a:ln>
              </p:spPr>
            </p:pic>
            <p:pic>
              <p:nvPicPr>
                <p:cNvPr id="289" name="Google Shape;289;p8"/>
                <p:cNvPicPr preferRelativeResize="0"/>
                <p:nvPr/>
              </p:nvPicPr>
              <p:blipFill rotWithShape="1">
                <a:blip r:embed="rId4">
                  <a:alphaModFix/>
                </a:blip>
                <a:srcRect b="0" l="0" r="0" t="0"/>
                <a:stretch/>
              </p:blipFill>
              <p:spPr>
                <a:xfrm>
                  <a:off x="5315487" y="3603642"/>
                  <a:ext cx="469900" cy="469900"/>
                </a:xfrm>
                <a:prstGeom prst="rect">
                  <a:avLst/>
                </a:prstGeom>
                <a:noFill/>
                <a:ln>
                  <a:noFill/>
                </a:ln>
              </p:spPr>
            </p:pic>
          </p:grpSp>
          <p:sp>
            <p:nvSpPr>
              <p:cNvPr id="290" name="Google Shape;290;p8"/>
              <p:cNvSpPr txBox="1"/>
              <p:nvPr/>
            </p:nvSpPr>
            <p:spPr>
              <a:xfrm>
                <a:off x="4332244" y="4185024"/>
                <a:ext cx="143497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600" u="none" cap="none" strike="noStrike">
                    <a:solidFill>
                      <a:schemeClr val="dk1"/>
                    </a:solidFill>
                    <a:latin typeface="Arial"/>
                    <a:ea typeface="Arial"/>
                    <a:cs typeface="Arial"/>
                    <a:sym typeface="Arial"/>
                  </a:rPr>
                  <a:t>Servidores de aplicaciones</a:t>
                </a:r>
                <a:endParaRPr b="0" i="0" sz="1600" u="none" cap="none" strike="noStrike">
                  <a:solidFill>
                    <a:schemeClr val="dk1"/>
                  </a:solidFill>
                  <a:latin typeface="Arial"/>
                  <a:ea typeface="Arial"/>
                  <a:cs typeface="Arial"/>
                  <a:sym typeface="Arial"/>
                </a:endParaRPr>
              </a:p>
            </p:txBody>
          </p:sp>
        </p:grpSp>
        <p:cxnSp>
          <p:nvCxnSpPr>
            <p:cNvPr id="291" name="Google Shape;291;p8"/>
            <p:cNvCxnSpPr/>
            <p:nvPr/>
          </p:nvCxnSpPr>
          <p:spPr>
            <a:xfrm>
              <a:off x="6153617" y="3768742"/>
              <a:ext cx="1371600" cy="0"/>
            </a:xfrm>
            <a:prstGeom prst="straightConnector1">
              <a:avLst/>
            </a:prstGeom>
            <a:noFill/>
            <a:ln cap="flat" cmpd="sng" w="9525">
              <a:solidFill>
                <a:schemeClr val="accent1"/>
              </a:solidFill>
              <a:prstDash val="solid"/>
              <a:miter lim="800000"/>
              <a:headEnd len="sm" w="sm" type="none"/>
              <a:tailEnd len="med" w="med" type="triangle"/>
            </a:ln>
          </p:spPr>
        </p:cxnSp>
        <p:grpSp>
          <p:nvGrpSpPr>
            <p:cNvPr id="292" name="Google Shape;292;p8"/>
            <p:cNvGrpSpPr/>
            <p:nvPr/>
          </p:nvGrpSpPr>
          <p:grpSpPr>
            <a:xfrm>
              <a:off x="7894432" y="3197241"/>
              <a:ext cx="2301904" cy="1634111"/>
              <a:chOff x="7894432" y="3197241"/>
              <a:chExt cx="2301904" cy="1634111"/>
            </a:xfrm>
          </p:grpSpPr>
          <p:pic>
            <p:nvPicPr>
              <p:cNvPr id="293" name="Google Shape;293;p8"/>
              <p:cNvPicPr preferRelativeResize="0"/>
              <p:nvPr/>
            </p:nvPicPr>
            <p:blipFill rotWithShape="1">
              <a:blip r:embed="rId5">
                <a:alphaModFix/>
              </a:blip>
              <a:srcRect b="0" l="0" r="0" t="0"/>
              <a:stretch/>
            </p:blipFill>
            <p:spPr>
              <a:xfrm>
                <a:off x="8689784" y="3689844"/>
                <a:ext cx="711200" cy="711200"/>
              </a:xfrm>
              <a:prstGeom prst="rect">
                <a:avLst/>
              </a:prstGeom>
              <a:noFill/>
              <a:ln>
                <a:noFill/>
              </a:ln>
            </p:spPr>
          </p:pic>
          <p:sp>
            <p:nvSpPr>
              <p:cNvPr id="294" name="Google Shape;294;p8"/>
              <p:cNvSpPr txBox="1"/>
              <p:nvPr/>
            </p:nvSpPr>
            <p:spPr>
              <a:xfrm>
                <a:off x="7894432" y="4485657"/>
                <a:ext cx="230190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600" u="none" cap="none" strike="noStrike">
                    <a:solidFill>
                      <a:schemeClr val="dk1"/>
                    </a:solidFill>
                    <a:latin typeface="Arial"/>
                    <a:ea typeface="Arial"/>
                    <a:cs typeface="Arial"/>
                    <a:sym typeface="Arial"/>
                  </a:rPr>
                  <a:t>Amazon RDS</a:t>
                </a:r>
                <a:endParaRPr/>
              </a:p>
            </p:txBody>
          </p:sp>
          <p:grpSp>
            <p:nvGrpSpPr>
              <p:cNvPr id="295" name="Google Shape;295;p8"/>
              <p:cNvGrpSpPr/>
              <p:nvPr/>
            </p:nvGrpSpPr>
            <p:grpSpPr>
              <a:xfrm>
                <a:off x="7924880" y="3197241"/>
                <a:ext cx="2043296" cy="1634111"/>
                <a:chOff x="7894416" y="3197241"/>
                <a:chExt cx="2043296" cy="1634111"/>
              </a:xfrm>
            </p:grpSpPr>
            <p:sp>
              <p:nvSpPr>
                <p:cNvPr id="296" name="Google Shape;296;p8"/>
                <p:cNvSpPr/>
                <p:nvPr/>
              </p:nvSpPr>
              <p:spPr>
                <a:xfrm>
                  <a:off x="7894416" y="3197241"/>
                  <a:ext cx="2043296" cy="1634111"/>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 Nube de AWS</a:t>
                  </a:r>
                  <a:endParaRPr/>
                </a:p>
              </p:txBody>
            </p:sp>
            <p:pic>
              <p:nvPicPr>
                <p:cNvPr id="297" name="Google Shape;297;p8"/>
                <p:cNvPicPr preferRelativeResize="0"/>
                <p:nvPr/>
              </p:nvPicPr>
              <p:blipFill rotWithShape="1">
                <a:blip r:embed="rId6">
                  <a:alphaModFix/>
                </a:blip>
                <a:srcRect b="0" l="0" r="0" t="0"/>
                <a:stretch/>
              </p:blipFill>
              <p:spPr>
                <a:xfrm>
                  <a:off x="7894416" y="3197242"/>
                  <a:ext cx="457200" cy="457200"/>
                </a:xfrm>
                <a:prstGeom prst="rect">
                  <a:avLst/>
                </a:prstGeom>
                <a:noFill/>
                <a:ln>
                  <a:noFill/>
                </a:ln>
              </p:spPr>
            </p:pic>
          </p:grpSp>
        </p:grpSp>
      </p:grpSp>
      <p:sp>
        <p:nvSpPr>
          <p:cNvPr id="298" name="Google Shape;298;p8"/>
          <p:cNvSpPr txBox="1"/>
          <p:nvPr>
            <p:ph idx="11" type="ftr"/>
          </p:nvPr>
        </p:nvSpPr>
        <p:spPr>
          <a:xfrm>
            <a:off x="419100" y="6356350"/>
            <a:ext cx="479545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299" name="Google Shape;299;p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400"/>
              <a:buFont typeface="Arial"/>
              <a:buNone/>
            </a:pPr>
            <a:r>
              <a:rPr lang="es-ES" sz="3400"/>
              <a:t>De las bases de datos en las instalaciones a Amazon RDS</a:t>
            </a:r>
            <a:endParaRPr/>
          </a:p>
        </p:txBody>
      </p:sp>
      <p:sp>
        <p:nvSpPr>
          <p:cNvPr id="306" name="Google Shape;306;p9"/>
          <p:cNvSpPr txBox="1"/>
          <p:nvPr/>
        </p:nvSpPr>
        <p:spPr>
          <a:xfrm>
            <a:off x="1208979" y="1259575"/>
            <a:ext cx="25889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dk1"/>
                </a:solidFill>
                <a:latin typeface="Arial"/>
                <a:ea typeface="Arial"/>
                <a:cs typeface="Arial"/>
                <a:sym typeface="Arial"/>
              </a:rPr>
              <a:t>Base de datos en </a:t>
            </a:r>
            <a:br>
              <a:rPr b="0" i="0" lang="es-ES" sz="1800" u="none" cap="none" strike="noStrike">
                <a:solidFill>
                  <a:schemeClr val="dk1"/>
                </a:solidFill>
                <a:latin typeface="Arial"/>
                <a:ea typeface="Arial"/>
                <a:cs typeface="Arial"/>
                <a:sym typeface="Arial"/>
              </a:rPr>
            </a:br>
            <a:r>
              <a:rPr b="0" i="0" lang="es-ES" sz="1800" u="none" cap="none" strike="noStrike">
                <a:solidFill>
                  <a:schemeClr val="dk1"/>
                </a:solidFill>
                <a:latin typeface="Arial"/>
                <a:ea typeface="Arial"/>
                <a:cs typeface="Arial"/>
                <a:sym typeface="Arial"/>
              </a:rPr>
              <a:t>las instalaciones</a:t>
            </a:r>
            <a:endParaRPr/>
          </a:p>
        </p:txBody>
      </p:sp>
      <p:sp>
        <p:nvSpPr>
          <p:cNvPr descr="compares services provided for on-premises databases with running a database on EC2 and Amazon RDS or Amazon Aurora." id="307" name="Google Shape;307;p9"/>
          <p:cNvSpPr/>
          <p:nvPr/>
        </p:nvSpPr>
        <p:spPr>
          <a:xfrm>
            <a:off x="992459" y="1905906"/>
            <a:ext cx="2639134" cy="4428314"/>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ompares services provided for on-premises databases with running a database on EC2 and Amazon RDS or Amazon Aurora." id="308" name="Google Shape;308;p9"/>
          <p:cNvSpPr txBox="1"/>
          <p:nvPr/>
        </p:nvSpPr>
        <p:spPr>
          <a:xfrm>
            <a:off x="1028246" y="2332344"/>
            <a:ext cx="2603348" cy="3217740"/>
          </a:xfrm>
          <a:prstGeom prst="rect">
            <a:avLst/>
          </a:prstGeom>
          <a:noFill/>
          <a:ln>
            <a:noFill/>
          </a:ln>
        </p:spPr>
        <p:txBody>
          <a:bodyPr anchorCtr="0" anchor="t" bIns="45700" lIns="91425" spcFirstLastPara="1" rIns="91425" wrap="square" tIns="45700">
            <a:spAutoFit/>
          </a:bodyPr>
          <a:lstStyle/>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Optimización de aplicaciones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Escalado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Alta disponibilidad</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Copias de seguridad de bases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 software para base 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Instalaciones de software para base 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Instalación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Mantenimiento del servidor</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Servidores de bastidores y pilas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Energía, climatización y red</a:t>
            </a:r>
            <a:endParaRPr/>
          </a:p>
        </p:txBody>
      </p:sp>
      <p:pic>
        <p:nvPicPr>
          <p:cNvPr id="309" name="Google Shape;309;p9"/>
          <p:cNvPicPr preferRelativeResize="0"/>
          <p:nvPr/>
        </p:nvPicPr>
        <p:blipFill rotWithShape="1">
          <a:blip r:embed="rId3">
            <a:alphaModFix/>
          </a:blip>
          <a:srcRect b="0" l="0" r="0" t="0"/>
          <a:stretch/>
        </p:blipFill>
        <p:spPr>
          <a:xfrm>
            <a:off x="3128664" y="1420204"/>
            <a:ext cx="917850" cy="325072"/>
          </a:xfrm>
          <a:prstGeom prst="rect">
            <a:avLst/>
          </a:prstGeom>
          <a:noFill/>
          <a:ln>
            <a:noFill/>
          </a:ln>
        </p:spPr>
      </p:pic>
      <p:sp>
        <p:nvSpPr>
          <p:cNvPr id="310" name="Google Shape;310;p9"/>
          <p:cNvSpPr txBox="1"/>
          <p:nvPr/>
        </p:nvSpPr>
        <p:spPr>
          <a:xfrm>
            <a:off x="3888261" y="1259575"/>
            <a:ext cx="37516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Arial"/>
                <a:ea typeface="Arial"/>
                <a:cs typeface="Arial"/>
                <a:sym typeface="Arial"/>
              </a:rPr>
              <a:t>Base de datos en Amazon Elastic Compute Cloud (Amazon EC2)</a:t>
            </a:r>
            <a:endParaRPr b="0" i="0" sz="1800" u="none" cap="none" strike="noStrike">
              <a:solidFill>
                <a:schemeClr val="dk1"/>
              </a:solidFill>
              <a:latin typeface="Arial"/>
              <a:ea typeface="Arial"/>
              <a:cs typeface="Arial"/>
              <a:sym typeface="Arial"/>
            </a:endParaRPr>
          </a:p>
        </p:txBody>
      </p:sp>
      <p:sp>
        <p:nvSpPr>
          <p:cNvPr descr="compares services provided for on-premises databases with running a database on EC2 and Amazon RDS or Amazon Aurora." id="311" name="Google Shape;311;p9"/>
          <p:cNvSpPr/>
          <p:nvPr/>
        </p:nvSpPr>
        <p:spPr>
          <a:xfrm>
            <a:off x="4624032" y="1913343"/>
            <a:ext cx="2639134" cy="4428314"/>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ompares services provided for on-premises databases with running a database on EC2 and Amazon RDS or Amazon Aurora." id="312" name="Google Shape;312;p9"/>
          <p:cNvSpPr txBox="1"/>
          <p:nvPr/>
        </p:nvSpPr>
        <p:spPr>
          <a:xfrm>
            <a:off x="3612696" y="4843413"/>
            <a:ext cx="1067920" cy="529312"/>
          </a:xfrm>
          <a:prstGeom prst="rect">
            <a:avLst/>
          </a:prstGeom>
          <a:noFill/>
          <a:ln>
            <a:noFill/>
          </a:ln>
        </p:spPr>
        <p:txBody>
          <a:bodyPr anchorCtr="0" anchor="t" bIns="45700" lIns="91425" spcFirstLastPara="1" rIns="91425" wrap="square" tIns="45700">
            <a:spAutoFit/>
          </a:bodyPr>
          <a:lstStyle/>
          <a:p>
            <a:pPr indent="0" lvl="0" marL="0" marR="0" rtl="0" algn="r">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AWS</a:t>
            </a:r>
            <a:endParaRPr/>
          </a:p>
          <a:p>
            <a:pPr indent="0" lvl="0" marL="0" marR="0" rtl="0" algn="r">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proporciona</a:t>
            </a:r>
            <a:endParaRPr/>
          </a:p>
        </p:txBody>
      </p:sp>
      <p:sp>
        <p:nvSpPr>
          <p:cNvPr id="313" name="Google Shape;313;p9"/>
          <p:cNvSpPr/>
          <p:nvPr/>
        </p:nvSpPr>
        <p:spPr>
          <a:xfrm>
            <a:off x="4657485" y="4594302"/>
            <a:ext cx="2583378" cy="1025143"/>
          </a:xfrm>
          <a:prstGeom prst="roundRect">
            <a:avLst>
              <a:gd fmla="val 16667" name="adj"/>
            </a:avLst>
          </a:prstGeom>
          <a:gradFill>
            <a:gsLst>
              <a:gs pos="0">
                <a:srgbClr val="4D27AA">
                  <a:alpha val="60000"/>
                </a:srgbClr>
              </a:gs>
              <a:gs pos="74000">
                <a:srgbClr val="86A1BC"/>
              </a:gs>
              <a:gs pos="83000">
                <a:srgbClr val="86A1BC"/>
              </a:gs>
              <a:gs pos="100000">
                <a:srgbClr val="AEC0D2"/>
              </a:gs>
            </a:gsLst>
            <a:lin ang="5400000" scaled="0"/>
          </a:gra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ompares services provided for on-premises databases with running a database on EC2 and Amazon RDS or Amazon Aurora." id="314" name="Google Shape;314;p9"/>
          <p:cNvSpPr txBox="1"/>
          <p:nvPr/>
        </p:nvSpPr>
        <p:spPr>
          <a:xfrm>
            <a:off x="4639427" y="2332344"/>
            <a:ext cx="2641375" cy="3217740"/>
          </a:xfrm>
          <a:prstGeom prst="rect">
            <a:avLst/>
          </a:prstGeom>
          <a:noFill/>
          <a:ln>
            <a:noFill/>
          </a:ln>
        </p:spPr>
        <p:txBody>
          <a:bodyPr anchorCtr="0" anchor="t" bIns="45700" lIns="91425" spcFirstLastPara="1" rIns="91425" wrap="square" tIns="45700">
            <a:spAutoFit/>
          </a:bodyPr>
          <a:lstStyle/>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Optimización de aplicaciones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Escalado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Alta disponibilidad</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Copias de seguridad de bases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 software para base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Instalaciones de software para base 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Instalación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Mantenimiento del servidor</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Servidores de bastidores y pilas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Energía, climatización y red</a:t>
            </a:r>
            <a:endParaRPr/>
          </a:p>
        </p:txBody>
      </p:sp>
      <p:pic>
        <p:nvPicPr>
          <p:cNvPr id="315" name="Google Shape;315;p9"/>
          <p:cNvPicPr preferRelativeResize="0"/>
          <p:nvPr/>
        </p:nvPicPr>
        <p:blipFill rotWithShape="1">
          <a:blip r:embed="rId3">
            <a:alphaModFix/>
          </a:blip>
          <a:srcRect b="0" l="0" r="0" t="0"/>
          <a:stretch/>
        </p:blipFill>
        <p:spPr>
          <a:xfrm>
            <a:off x="7399015" y="1420204"/>
            <a:ext cx="917850" cy="325072"/>
          </a:xfrm>
          <a:prstGeom prst="rect">
            <a:avLst/>
          </a:prstGeom>
          <a:noFill/>
          <a:ln>
            <a:noFill/>
          </a:ln>
        </p:spPr>
      </p:pic>
      <p:sp>
        <p:nvSpPr>
          <p:cNvPr id="316" name="Google Shape;316;p9"/>
          <p:cNvSpPr txBox="1"/>
          <p:nvPr/>
        </p:nvSpPr>
        <p:spPr>
          <a:xfrm>
            <a:off x="8215995" y="1259575"/>
            <a:ext cx="326754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Arial"/>
                <a:ea typeface="Arial"/>
                <a:cs typeface="Arial"/>
                <a:sym typeface="Arial"/>
              </a:rPr>
              <a:t>Base de datos en Amazon RDS o Amazon Aurora</a:t>
            </a:r>
            <a:endParaRPr/>
          </a:p>
        </p:txBody>
      </p:sp>
      <p:sp>
        <p:nvSpPr>
          <p:cNvPr descr="compares services provided for on-premises databases with running a database on EC2 and Amazon RDS or Amazon Aurora." id="317" name="Google Shape;317;p9"/>
          <p:cNvSpPr txBox="1"/>
          <p:nvPr/>
        </p:nvSpPr>
        <p:spPr>
          <a:xfrm>
            <a:off x="7314119" y="3609873"/>
            <a:ext cx="1118077" cy="529312"/>
          </a:xfrm>
          <a:prstGeom prst="rect">
            <a:avLst/>
          </a:prstGeom>
          <a:noFill/>
          <a:ln>
            <a:noFill/>
          </a:ln>
        </p:spPr>
        <p:txBody>
          <a:bodyPr anchorCtr="0" anchor="t" bIns="45700" lIns="91425" spcFirstLastPara="1" rIns="91425" wrap="square" tIns="45700">
            <a:spAutoFit/>
          </a:bodyPr>
          <a:lstStyle/>
          <a:p>
            <a:pPr indent="0" lvl="0" marL="0" marR="0" rtl="0" algn="r">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AWS</a:t>
            </a:r>
            <a:endParaRPr/>
          </a:p>
          <a:p>
            <a:pPr indent="0" lvl="0" marL="0" marR="0" rtl="0" algn="r">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proporciona</a:t>
            </a:r>
            <a:endParaRPr b="0" i="0" sz="1300" u="none" cap="none" strike="noStrike">
              <a:solidFill>
                <a:schemeClr val="dk1"/>
              </a:solidFill>
              <a:latin typeface="Arial"/>
              <a:ea typeface="Arial"/>
              <a:cs typeface="Arial"/>
              <a:sym typeface="Arial"/>
            </a:endParaRPr>
          </a:p>
        </p:txBody>
      </p:sp>
      <p:sp>
        <p:nvSpPr>
          <p:cNvPr id="318" name="Google Shape;318;p9"/>
          <p:cNvSpPr txBox="1"/>
          <p:nvPr>
            <p:ph idx="11" type="ftr"/>
          </p:nvPr>
        </p:nvSpPr>
        <p:spPr>
          <a:xfrm>
            <a:off x="419100" y="6356350"/>
            <a:ext cx="491078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ES"/>
              <a:t>© 2019 Amazon Web Services, Inc. o sus empresas afiliadas. Todos los derechos reservados.</a:t>
            </a:r>
            <a:endParaRPr/>
          </a:p>
        </p:txBody>
      </p:sp>
      <p:sp>
        <p:nvSpPr>
          <p:cNvPr id="319" name="Google Shape;319;p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descr="compares services provided for on-premises databases with running a database on EC2 and Amazon RDS or Amazon Aurora." id="320" name="Google Shape;320;p9"/>
          <p:cNvSpPr/>
          <p:nvPr/>
        </p:nvSpPr>
        <p:spPr>
          <a:xfrm>
            <a:off x="8422180" y="1924494"/>
            <a:ext cx="2639134" cy="4428314"/>
          </a:xfrm>
          <a:prstGeom prst="roundRect">
            <a:avLst>
              <a:gd fmla="val 16667" name="adj"/>
            </a:avLst>
          </a:prstGeom>
          <a:no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1" name="Google Shape;321;p9"/>
          <p:cNvSpPr/>
          <p:nvPr/>
        </p:nvSpPr>
        <p:spPr>
          <a:xfrm>
            <a:off x="8514577" y="2563498"/>
            <a:ext cx="2431503" cy="3055947"/>
          </a:xfrm>
          <a:prstGeom prst="roundRect">
            <a:avLst>
              <a:gd fmla="val 16667" name="adj"/>
            </a:avLst>
          </a:prstGeom>
          <a:gradFill>
            <a:gsLst>
              <a:gs pos="0">
                <a:srgbClr val="4D27AA">
                  <a:alpha val="60000"/>
                </a:srgbClr>
              </a:gs>
              <a:gs pos="74000">
                <a:srgbClr val="86A1BC"/>
              </a:gs>
              <a:gs pos="83000">
                <a:srgbClr val="86A1BC"/>
              </a:gs>
              <a:gs pos="100000">
                <a:srgbClr val="AEC0D2"/>
              </a:gs>
            </a:gsLst>
            <a:lin ang="5400000" scaled="0"/>
          </a:gradFill>
          <a:ln cap="flat" cmpd="sng" w="12700">
            <a:solidFill>
              <a:srgbClr val="1922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descr="compares services provided for on-premises databases with running a database on EC2 and Amazon RDS or Amazon Aurora." id="322" name="Google Shape;322;p9"/>
          <p:cNvSpPr txBox="1"/>
          <p:nvPr/>
        </p:nvSpPr>
        <p:spPr>
          <a:xfrm>
            <a:off x="8606721" y="2325994"/>
            <a:ext cx="2609700" cy="3217740"/>
          </a:xfrm>
          <a:prstGeom prst="rect">
            <a:avLst/>
          </a:prstGeom>
          <a:noFill/>
          <a:ln>
            <a:noFill/>
          </a:ln>
        </p:spPr>
        <p:txBody>
          <a:bodyPr anchorCtr="0" anchor="t" bIns="45700" lIns="91425" spcFirstLastPara="1" rIns="91425" wrap="square" tIns="45700">
            <a:spAutoFit/>
          </a:bodyPr>
          <a:lstStyle/>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Optimización de aplicaciones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Escalado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Alta disponibilidad</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Copias de seguridad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de bases 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 software para base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Instalaciones de software para </a:t>
            </a:r>
            <a:br>
              <a:rPr b="0" i="0" lang="es-ES" sz="1300" u="none" cap="none" strike="noStrike">
                <a:solidFill>
                  <a:schemeClr val="dk1"/>
                </a:solidFill>
                <a:latin typeface="Arial"/>
                <a:ea typeface="Arial"/>
                <a:cs typeface="Arial"/>
                <a:sym typeface="Arial"/>
              </a:rPr>
            </a:br>
            <a:r>
              <a:rPr b="0" i="0" lang="es-ES" sz="1300" u="none" cap="none" strike="noStrike">
                <a:solidFill>
                  <a:schemeClr val="dk1"/>
                </a:solidFill>
                <a:latin typeface="Arial"/>
                <a:ea typeface="Arial"/>
                <a:cs typeface="Arial"/>
                <a:sym typeface="Arial"/>
              </a:rPr>
              <a:t>base de datos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Parches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Instalación del sistema operativo</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Mantenimiento del servidor</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Servidores de bastidores y pilas</a:t>
            </a:r>
            <a:endParaRPr/>
          </a:p>
          <a:p>
            <a:pPr indent="0" lvl="0" marL="0" marR="0" rtl="0" algn="l">
              <a:lnSpc>
                <a:spcPct val="112000"/>
              </a:lnSpc>
              <a:spcBef>
                <a:spcPts val="0"/>
              </a:spcBef>
              <a:spcAft>
                <a:spcPts val="0"/>
              </a:spcAft>
              <a:buNone/>
            </a:pPr>
            <a:r>
              <a:rPr b="0" i="0" lang="es-ES" sz="1300" u="none" cap="none" strike="noStrike">
                <a:solidFill>
                  <a:schemeClr val="dk1"/>
                </a:solidFill>
                <a:latin typeface="Arial"/>
                <a:ea typeface="Arial"/>
                <a:cs typeface="Arial"/>
                <a:sym typeface="Arial"/>
              </a:rPr>
              <a:t>Energía, climatización y 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2019-09-16T17:01:53Z</dcterms:created>
  <dc:creator>David Mohr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